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2"/>
  </p:notesMasterIdLst>
  <p:sldIdLst>
    <p:sldId id="256" r:id="rId2"/>
    <p:sldId id="689" r:id="rId3"/>
    <p:sldId id="687" r:id="rId4"/>
    <p:sldId id="690" r:id="rId5"/>
    <p:sldId id="688" r:id="rId6"/>
    <p:sldId id="691" r:id="rId7"/>
    <p:sldId id="681" r:id="rId8"/>
    <p:sldId id="695" r:id="rId9"/>
    <p:sldId id="692" r:id="rId10"/>
    <p:sldId id="698" r:id="rId11"/>
    <p:sldId id="699" r:id="rId12"/>
    <p:sldId id="696" r:id="rId13"/>
    <p:sldId id="700" r:id="rId14"/>
    <p:sldId id="701" r:id="rId15"/>
    <p:sldId id="693" r:id="rId16"/>
    <p:sldId id="702" r:id="rId17"/>
    <p:sldId id="694" r:id="rId18"/>
    <p:sldId id="703" r:id="rId19"/>
    <p:sldId id="704" r:id="rId20"/>
    <p:sldId id="705" r:id="rId21"/>
    <p:sldId id="683" r:id="rId22"/>
    <p:sldId id="706" r:id="rId23"/>
    <p:sldId id="684" r:id="rId24"/>
    <p:sldId id="707" r:id="rId25"/>
    <p:sldId id="685" r:id="rId26"/>
    <p:sldId id="712" r:id="rId27"/>
    <p:sldId id="708" r:id="rId28"/>
    <p:sldId id="713" r:id="rId29"/>
    <p:sldId id="709" r:id="rId30"/>
    <p:sldId id="714" r:id="rId31"/>
    <p:sldId id="710" r:id="rId32"/>
    <p:sldId id="715" r:id="rId33"/>
    <p:sldId id="711" r:id="rId34"/>
    <p:sldId id="722" r:id="rId35"/>
    <p:sldId id="716" r:id="rId36"/>
    <p:sldId id="723" r:id="rId37"/>
    <p:sldId id="717" r:id="rId38"/>
    <p:sldId id="728" r:id="rId39"/>
    <p:sldId id="724" r:id="rId40"/>
    <p:sldId id="729" r:id="rId41"/>
    <p:sldId id="725" r:id="rId42"/>
    <p:sldId id="730" r:id="rId43"/>
    <p:sldId id="726" r:id="rId44"/>
    <p:sldId id="731" r:id="rId45"/>
    <p:sldId id="727" r:id="rId46"/>
    <p:sldId id="732" r:id="rId47"/>
    <p:sldId id="718" r:id="rId48"/>
    <p:sldId id="733" r:id="rId49"/>
    <p:sldId id="719" r:id="rId50"/>
    <p:sldId id="738" r:id="rId51"/>
    <p:sldId id="734" r:id="rId52"/>
    <p:sldId id="739" r:id="rId53"/>
    <p:sldId id="735" r:id="rId54"/>
    <p:sldId id="740" r:id="rId55"/>
    <p:sldId id="736" r:id="rId56"/>
    <p:sldId id="741" r:id="rId57"/>
    <p:sldId id="737" r:id="rId58"/>
    <p:sldId id="742" r:id="rId59"/>
    <p:sldId id="720" r:id="rId60"/>
    <p:sldId id="743" r:id="rId61"/>
    <p:sldId id="749" r:id="rId62"/>
    <p:sldId id="721" r:id="rId63"/>
    <p:sldId id="744" r:id="rId64"/>
    <p:sldId id="750" r:id="rId65"/>
    <p:sldId id="745" r:id="rId66"/>
    <p:sldId id="751" r:id="rId67"/>
    <p:sldId id="752" r:id="rId68"/>
    <p:sldId id="753" r:id="rId69"/>
    <p:sldId id="754" r:id="rId70"/>
    <p:sldId id="755" r:id="rId71"/>
    <p:sldId id="748" r:id="rId72"/>
    <p:sldId id="761" r:id="rId73"/>
    <p:sldId id="756" r:id="rId74"/>
    <p:sldId id="762" r:id="rId75"/>
    <p:sldId id="757" r:id="rId76"/>
    <p:sldId id="763" r:id="rId77"/>
    <p:sldId id="758" r:id="rId78"/>
    <p:sldId id="768" r:id="rId79"/>
    <p:sldId id="764" r:id="rId80"/>
    <p:sldId id="773" r:id="rId81"/>
    <p:sldId id="774" r:id="rId82"/>
    <p:sldId id="769" r:id="rId83"/>
    <p:sldId id="770" r:id="rId84"/>
    <p:sldId id="775" r:id="rId85"/>
    <p:sldId id="771" r:id="rId86"/>
    <p:sldId id="776" r:id="rId87"/>
    <p:sldId id="777" r:id="rId88"/>
    <p:sldId id="782" r:id="rId89"/>
    <p:sldId id="783" r:id="rId90"/>
    <p:sldId id="784" r:id="rId91"/>
    <p:sldId id="778" r:id="rId92"/>
    <p:sldId id="785" r:id="rId93"/>
    <p:sldId id="779" r:id="rId94"/>
    <p:sldId id="789" r:id="rId95"/>
    <p:sldId id="786" r:id="rId96"/>
    <p:sldId id="790" r:id="rId97"/>
    <p:sldId id="787" r:id="rId98"/>
    <p:sldId id="791" r:id="rId99"/>
    <p:sldId id="788" r:id="rId100"/>
    <p:sldId id="795" r:id="rId101"/>
    <p:sldId id="792" r:id="rId102"/>
    <p:sldId id="796" r:id="rId103"/>
    <p:sldId id="793" r:id="rId104"/>
    <p:sldId id="797" r:id="rId105"/>
    <p:sldId id="794" r:id="rId106"/>
    <p:sldId id="798" r:id="rId107"/>
    <p:sldId id="780" r:id="rId108"/>
    <p:sldId id="799" r:id="rId109"/>
    <p:sldId id="781" r:id="rId110"/>
    <p:sldId id="800" r:id="rId111"/>
    <p:sldId id="766" r:id="rId112"/>
    <p:sldId id="801" r:id="rId113"/>
    <p:sldId id="767" r:id="rId114"/>
    <p:sldId id="802" r:id="rId115"/>
    <p:sldId id="759" r:id="rId116"/>
    <p:sldId id="807" r:id="rId117"/>
    <p:sldId id="803" r:id="rId118"/>
    <p:sldId id="808" r:id="rId119"/>
    <p:sldId id="804" r:id="rId120"/>
    <p:sldId id="809" r:id="rId121"/>
    <p:sldId id="805" r:id="rId122"/>
    <p:sldId id="810" r:id="rId123"/>
    <p:sldId id="806" r:id="rId124"/>
    <p:sldId id="811" r:id="rId125"/>
    <p:sldId id="816" r:id="rId126"/>
    <p:sldId id="817" r:id="rId127"/>
    <p:sldId id="812" r:id="rId128"/>
    <p:sldId id="818" r:id="rId129"/>
    <p:sldId id="813" r:id="rId130"/>
    <p:sldId id="819" r:id="rId131"/>
    <p:sldId id="814" r:id="rId132"/>
    <p:sldId id="820" r:id="rId133"/>
    <p:sldId id="815" r:id="rId134"/>
    <p:sldId id="824" r:id="rId135"/>
    <p:sldId id="821" r:id="rId136"/>
    <p:sldId id="829" r:id="rId137"/>
    <p:sldId id="825" r:id="rId138"/>
    <p:sldId id="830" r:id="rId139"/>
    <p:sldId id="831" r:id="rId140"/>
    <p:sldId id="832" r:id="rId141"/>
    <p:sldId id="827" r:id="rId142"/>
    <p:sldId id="833" r:id="rId143"/>
    <p:sldId id="828" r:id="rId144"/>
    <p:sldId id="834" r:id="rId145"/>
    <p:sldId id="822" r:id="rId146"/>
    <p:sldId id="835" r:id="rId147"/>
    <p:sldId id="823" r:id="rId148"/>
    <p:sldId id="836" r:id="rId149"/>
    <p:sldId id="686" r:id="rId150"/>
    <p:sldId id="841" r:id="rId151"/>
    <p:sldId id="837" r:id="rId152"/>
    <p:sldId id="842" r:id="rId153"/>
    <p:sldId id="838" r:id="rId154"/>
    <p:sldId id="847" r:id="rId155"/>
    <p:sldId id="839" r:id="rId156"/>
    <p:sldId id="848" r:id="rId157"/>
    <p:sldId id="843" r:id="rId158"/>
    <p:sldId id="849" r:id="rId159"/>
    <p:sldId id="844" r:id="rId160"/>
    <p:sldId id="850" r:id="rId161"/>
    <p:sldId id="845" r:id="rId162"/>
    <p:sldId id="851" r:id="rId163"/>
    <p:sldId id="846" r:id="rId164"/>
    <p:sldId id="856" r:id="rId165"/>
    <p:sldId id="852" r:id="rId166"/>
    <p:sldId id="857" r:id="rId167"/>
    <p:sldId id="853" r:id="rId168"/>
    <p:sldId id="858" r:id="rId169"/>
    <p:sldId id="854" r:id="rId170"/>
    <p:sldId id="862" r:id="rId171"/>
    <p:sldId id="859" r:id="rId172"/>
    <p:sldId id="863" r:id="rId173"/>
    <p:sldId id="860" r:id="rId174"/>
    <p:sldId id="864" r:id="rId175"/>
    <p:sldId id="861" r:id="rId176"/>
    <p:sldId id="870" r:id="rId177"/>
    <p:sldId id="867" r:id="rId178"/>
    <p:sldId id="871" r:id="rId179"/>
    <p:sldId id="868" r:id="rId180"/>
    <p:sldId id="872" r:id="rId181"/>
    <p:sldId id="869" r:id="rId182"/>
    <p:sldId id="873" r:id="rId183"/>
    <p:sldId id="865" r:id="rId184"/>
    <p:sldId id="874" r:id="rId185"/>
    <p:sldId id="866" r:id="rId186"/>
    <p:sldId id="878" r:id="rId187"/>
    <p:sldId id="882" r:id="rId188"/>
    <p:sldId id="883" r:id="rId189"/>
    <p:sldId id="876" r:id="rId190"/>
    <p:sldId id="884" r:id="rId191"/>
    <p:sldId id="879" r:id="rId192"/>
    <p:sldId id="887" r:id="rId193"/>
    <p:sldId id="885" r:id="rId194"/>
    <p:sldId id="888" r:id="rId195"/>
    <p:sldId id="886" r:id="rId196"/>
    <p:sldId id="880" r:id="rId197"/>
    <p:sldId id="881" r:id="rId198"/>
    <p:sldId id="877" r:id="rId199"/>
    <p:sldId id="855" r:id="rId200"/>
    <p:sldId id="840" r:id="rId201"/>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906"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tableStyles" Target="tableStyle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9C046B-FFF2-4FFE-877C-7B95924AA60F}" type="datetimeFigureOut">
              <a:rPr kumimoji="1" lang="ja-JP" altLang="en-US" smtClean="0"/>
              <a:t>2025/5/26</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277DD-5688-424E-B987-4A7D0F5A4109}" type="slidenum">
              <a:rPr kumimoji="1" lang="ja-JP" altLang="en-US" smtClean="0"/>
              <a:t>‹#›</a:t>
            </a:fld>
            <a:endParaRPr kumimoji="1" lang="ja-JP" altLang="en-US"/>
          </a:p>
        </p:txBody>
      </p:sp>
    </p:spTree>
    <p:extLst>
      <p:ext uri="{BB962C8B-B14F-4D97-AF65-F5344CB8AC3E}">
        <p14:creationId xmlns:p14="http://schemas.microsoft.com/office/powerpoint/2010/main" val="67299370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47AD408-0393-3054-BC53-F53AF3351527}"/>
              </a:ext>
            </a:extLst>
          </p:cNvPr>
          <p:cNvSpPr>
            <a:spLocks noGrp="1"/>
          </p:cNvSpPr>
          <p:nvPr>
            <p:ph type="ctrTitle"/>
          </p:nvPr>
        </p:nvSpPr>
        <p:spPr>
          <a:xfrm>
            <a:off x="1524000" y="1122363"/>
            <a:ext cx="9144000" cy="2387600"/>
          </a:xfrm>
        </p:spPr>
        <p:txBody>
          <a:bodyPr anchor="b"/>
          <a:lstStyle>
            <a:lvl1pPr algn="ctr">
              <a:defRPr sz="6000"/>
            </a:lvl1pPr>
          </a:lstStyle>
          <a:p>
            <a:r>
              <a:rPr kumimoji="1" lang="ja-JP" altLang="en-US"/>
              <a:t>マスター タイトルの書式設定</a:t>
            </a:r>
          </a:p>
        </p:txBody>
      </p:sp>
      <p:sp>
        <p:nvSpPr>
          <p:cNvPr id="3" name="字幕 2">
            <a:extLst>
              <a:ext uri="{FF2B5EF4-FFF2-40B4-BE49-F238E27FC236}">
                <a16:creationId xmlns:a16="http://schemas.microsoft.com/office/drawing/2014/main" id="{1F9B6EFC-48A8-8409-F68D-C628BA69E9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ja-JP" altLang="en-US"/>
              <a:t>マスター サブタイトルの書式設定</a:t>
            </a:r>
          </a:p>
        </p:txBody>
      </p:sp>
      <p:sp>
        <p:nvSpPr>
          <p:cNvPr id="4" name="日付プレースホルダー 3">
            <a:extLst>
              <a:ext uri="{FF2B5EF4-FFF2-40B4-BE49-F238E27FC236}">
                <a16:creationId xmlns:a16="http://schemas.microsoft.com/office/drawing/2014/main" id="{2EC95D2F-EBDC-2D68-6A0E-3184A753B433}"/>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5" name="フッター プレースホルダー 4">
            <a:extLst>
              <a:ext uri="{FF2B5EF4-FFF2-40B4-BE49-F238E27FC236}">
                <a16:creationId xmlns:a16="http://schemas.microsoft.com/office/drawing/2014/main" id="{56F2A0F0-4782-AF87-725E-9562826D99D9}"/>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D7F7253D-1B0A-94AE-BCDE-11AC27BD6D94}"/>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2950509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F670E7D-8B99-23BA-3822-1675F8C1D7DC}"/>
              </a:ext>
            </a:extLst>
          </p:cNvPr>
          <p:cNvSpPr>
            <a:spLocks noGrp="1"/>
          </p:cNvSpPr>
          <p:nvPr>
            <p:ph type="title"/>
          </p:nvPr>
        </p:nvSpPr>
        <p:spPr/>
        <p:txBody>
          <a:bodyPr/>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9F2255C5-F9B3-843C-9BAC-1BCD5A7B00E3}"/>
              </a:ext>
            </a:extLst>
          </p:cNvPr>
          <p:cNvSpPr>
            <a:spLocks noGrp="1"/>
          </p:cNvSpPr>
          <p:nvPr>
            <p:ph type="body" orient="vert" idx="1"/>
          </p:nvPr>
        </p:nvSpPr>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B608191-3EC0-EA50-9F98-A3F9E55AC8E0}"/>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5" name="フッター プレースホルダー 4">
            <a:extLst>
              <a:ext uri="{FF2B5EF4-FFF2-40B4-BE49-F238E27FC236}">
                <a16:creationId xmlns:a16="http://schemas.microsoft.com/office/drawing/2014/main" id="{779FD356-0355-784D-BAC7-A3F0FF0216F3}"/>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1F3D37FD-7768-BBA0-4687-36F5B0A482AF}"/>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25207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縦書きタイトル 1">
            <a:extLst>
              <a:ext uri="{FF2B5EF4-FFF2-40B4-BE49-F238E27FC236}">
                <a16:creationId xmlns:a16="http://schemas.microsoft.com/office/drawing/2014/main" id="{5A5630E2-659F-BEC1-E14B-EBB96B29106D}"/>
              </a:ext>
            </a:extLst>
          </p:cNvPr>
          <p:cNvSpPr>
            <a:spLocks noGrp="1"/>
          </p:cNvSpPr>
          <p:nvPr>
            <p:ph type="title" orient="vert"/>
          </p:nvPr>
        </p:nvSpPr>
        <p:spPr>
          <a:xfrm>
            <a:off x="8724900" y="365125"/>
            <a:ext cx="2628900" cy="5811838"/>
          </a:xfrm>
        </p:spPr>
        <p:txBody>
          <a:bodyPr vert="eaVert"/>
          <a:lstStyle/>
          <a:p>
            <a:r>
              <a:rPr kumimoji="1" lang="ja-JP" altLang="en-US"/>
              <a:t>マスター タイトルの書式設定</a:t>
            </a:r>
          </a:p>
        </p:txBody>
      </p:sp>
      <p:sp>
        <p:nvSpPr>
          <p:cNvPr id="3" name="縦書きテキスト プレースホルダー 2">
            <a:extLst>
              <a:ext uri="{FF2B5EF4-FFF2-40B4-BE49-F238E27FC236}">
                <a16:creationId xmlns:a16="http://schemas.microsoft.com/office/drawing/2014/main" id="{D1EFB55F-4AE0-55AD-A6A7-15A1DD64D24B}"/>
              </a:ext>
            </a:extLst>
          </p:cNvPr>
          <p:cNvSpPr>
            <a:spLocks noGrp="1"/>
          </p:cNvSpPr>
          <p:nvPr>
            <p:ph type="body" orient="vert" idx="1"/>
          </p:nvPr>
        </p:nvSpPr>
        <p:spPr>
          <a:xfrm>
            <a:off x="838200" y="365125"/>
            <a:ext cx="7734300" cy="5811838"/>
          </a:xfrm>
        </p:spPr>
        <p:txBody>
          <a:bodyPr vert="eaVert"/>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AA8BEBDF-1CC0-3312-5FE7-05D0AD015A33}"/>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5" name="フッター プレースホルダー 4">
            <a:extLst>
              <a:ext uri="{FF2B5EF4-FFF2-40B4-BE49-F238E27FC236}">
                <a16:creationId xmlns:a16="http://schemas.microsoft.com/office/drawing/2014/main" id="{C2CD7F07-D9DC-97AF-8D98-E37A810246C1}"/>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689B0778-A7CE-87E6-3E83-0A5E8360DCE6}"/>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1302946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FE9AF2DC-A327-F981-F44B-8E9EC28CD99B}"/>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1E33CCCD-BCE9-8415-86A1-D8A427F0C313}"/>
              </a:ext>
            </a:extLst>
          </p:cNvPr>
          <p:cNvSpPr>
            <a:spLocks noGrp="1"/>
          </p:cNvSpPr>
          <p:nvPr>
            <p:ph idx="1"/>
          </p:nvPr>
        </p:nvSpPr>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EB4553C3-536F-33C9-A52E-7867048AA75C}"/>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5" name="フッター プレースホルダー 4">
            <a:extLst>
              <a:ext uri="{FF2B5EF4-FFF2-40B4-BE49-F238E27FC236}">
                <a16:creationId xmlns:a16="http://schemas.microsoft.com/office/drawing/2014/main" id="{93BD453D-8BA7-762B-7F64-E75363F74432}"/>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3D0D95B2-F7A6-01A4-1D1E-BB8E0C28D6E4}"/>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3957693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F875FE5-5C47-5F03-FEDF-257FFD0D509F}"/>
              </a:ext>
            </a:extLst>
          </p:cNvPr>
          <p:cNvSpPr>
            <a:spLocks noGrp="1"/>
          </p:cNvSpPr>
          <p:nvPr>
            <p:ph type="title"/>
          </p:nvPr>
        </p:nvSpPr>
        <p:spPr>
          <a:xfrm>
            <a:off x="831850" y="1709738"/>
            <a:ext cx="10515600" cy="2852737"/>
          </a:xfrm>
        </p:spPr>
        <p:txBody>
          <a:bodyPr anchor="b"/>
          <a:lstStyle>
            <a:lvl1pPr>
              <a:defRPr sz="6000"/>
            </a:lvl1p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40D0B743-4AD1-38BC-99ED-6CFD65AC65E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ja-JP" altLang="en-US"/>
              <a:t>マスター テキストの書式設定</a:t>
            </a:r>
          </a:p>
        </p:txBody>
      </p:sp>
      <p:sp>
        <p:nvSpPr>
          <p:cNvPr id="4" name="日付プレースホルダー 3">
            <a:extLst>
              <a:ext uri="{FF2B5EF4-FFF2-40B4-BE49-F238E27FC236}">
                <a16:creationId xmlns:a16="http://schemas.microsoft.com/office/drawing/2014/main" id="{AD7C0CBB-C693-A1C7-90BC-CD125CA18788}"/>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5" name="フッター プレースホルダー 4">
            <a:extLst>
              <a:ext uri="{FF2B5EF4-FFF2-40B4-BE49-F238E27FC236}">
                <a16:creationId xmlns:a16="http://schemas.microsoft.com/office/drawing/2014/main" id="{C597B4E1-8D58-AACA-CD4D-DE416E5EAD8F}"/>
              </a:ext>
            </a:extLst>
          </p:cNvPr>
          <p:cNvSpPr>
            <a:spLocks noGrp="1"/>
          </p:cNvSpPr>
          <p:nvPr>
            <p:ph type="ftr" sz="quarter" idx="11"/>
          </p:nvPr>
        </p:nvSpPr>
        <p:spPr/>
        <p:txBody>
          <a:bodyPr/>
          <a:lstStyle/>
          <a:p>
            <a:endParaRPr kumimoji="1" lang="ja-JP" altLang="en-US"/>
          </a:p>
        </p:txBody>
      </p:sp>
      <p:sp>
        <p:nvSpPr>
          <p:cNvPr id="6" name="スライド番号プレースホルダー 5">
            <a:extLst>
              <a:ext uri="{FF2B5EF4-FFF2-40B4-BE49-F238E27FC236}">
                <a16:creationId xmlns:a16="http://schemas.microsoft.com/office/drawing/2014/main" id="{E079DC1B-0793-24B3-7FCF-7F256F20A772}"/>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8064406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C373405-8F71-2B1E-B6BA-D18B0C6E27C6}"/>
              </a:ext>
            </a:extLst>
          </p:cNvPr>
          <p:cNvSpPr>
            <a:spLocks noGrp="1"/>
          </p:cNvSpPr>
          <p:nvPr>
            <p:ph type="title"/>
          </p:nvPr>
        </p:nvSpPr>
        <p:spPr/>
        <p:txBody>
          <a:body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6C75821D-7FFE-DF62-81F1-1881C29610F1}"/>
              </a:ext>
            </a:extLst>
          </p:cNvPr>
          <p:cNvSpPr>
            <a:spLocks noGrp="1"/>
          </p:cNvSpPr>
          <p:nvPr>
            <p:ph sz="half" idx="1"/>
          </p:nvPr>
        </p:nvSpPr>
        <p:spPr>
          <a:xfrm>
            <a:off x="838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ー 3">
            <a:extLst>
              <a:ext uri="{FF2B5EF4-FFF2-40B4-BE49-F238E27FC236}">
                <a16:creationId xmlns:a16="http://schemas.microsoft.com/office/drawing/2014/main" id="{40EC7BB0-9514-1985-7ABC-435FD41BE2D6}"/>
              </a:ext>
            </a:extLst>
          </p:cNvPr>
          <p:cNvSpPr>
            <a:spLocks noGrp="1"/>
          </p:cNvSpPr>
          <p:nvPr>
            <p:ph sz="half" idx="2"/>
          </p:nvPr>
        </p:nvSpPr>
        <p:spPr>
          <a:xfrm>
            <a:off x="6172200" y="1825625"/>
            <a:ext cx="5181600" cy="435133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ー 4">
            <a:extLst>
              <a:ext uri="{FF2B5EF4-FFF2-40B4-BE49-F238E27FC236}">
                <a16:creationId xmlns:a16="http://schemas.microsoft.com/office/drawing/2014/main" id="{997180C0-6F09-E683-9AC6-368672B11EF0}"/>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6" name="フッター プレースホルダー 5">
            <a:extLst>
              <a:ext uri="{FF2B5EF4-FFF2-40B4-BE49-F238E27FC236}">
                <a16:creationId xmlns:a16="http://schemas.microsoft.com/office/drawing/2014/main" id="{D8CBEC03-D9CB-452B-AC67-4484040E189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611BD2C1-DB87-6193-1B1A-B4704E8AAEC6}"/>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3687343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C5449F1-AAA9-20F5-5E71-FD41897D1449}"/>
              </a:ext>
            </a:extLst>
          </p:cNvPr>
          <p:cNvSpPr>
            <a:spLocks noGrp="1"/>
          </p:cNvSpPr>
          <p:nvPr>
            <p:ph type="title"/>
          </p:nvPr>
        </p:nvSpPr>
        <p:spPr>
          <a:xfrm>
            <a:off x="839788" y="365125"/>
            <a:ext cx="10515600" cy="1325563"/>
          </a:xfrm>
        </p:spPr>
        <p:txBody>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B386DB73-EC60-6AB7-9686-10C22A5E95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4" name="コンテンツ プレースホルダー 3">
            <a:extLst>
              <a:ext uri="{FF2B5EF4-FFF2-40B4-BE49-F238E27FC236}">
                <a16:creationId xmlns:a16="http://schemas.microsoft.com/office/drawing/2014/main" id="{5716EFBC-8E7B-62FC-5CBB-0F1930FEB184}"/>
              </a:ext>
            </a:extLst>
          </p:cNvPr>
          <p:cNvSpPr>
            <a:spLocks noGrp="1"/>
          </p:cNvSpPr>
          <p:nvPr>
            <p:ph sz="half" idx="2"/>
          </p:nvPr>
        </p:nvSpPr>
        <p:spPr>
          <a:xfrm>
            <a:off x="839788" y="2505075"/>
            <a:ext cx="5157787"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ー 4">
            <a:extLst>
              <a:ext uri="{FF2B5EF4-FFF2-40B4-BE49-F238E27FC236}">
                <a16:creationId xmlns:a16="http://schemas.microsoft.com/office/drawing/2014/main" id="{09657022-3B72-BF1B-8624-6F410C90D78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マスター テキストの書式設定</a:t>
            </a:r>
          </a:p>
        </p:txBody>
      </p:sp>
      <p:sp>
        <p:nvSpPr>
          <p:cNvPr id="6" name="コンテンツ プレースホルダー 5">
            <a:extLst>
              <a:ext uri="{FF2B5EF4-FFF2-40B4-BE49-F238E27FC236}">
                <a16:creationId xmlns:a16="http://schemas.microsoft.com/office/drawing/2014/main" id="{E838775F-B57F-9F34-A6A0-8B71F11E8475}"/>
              </a:ext>
            </a:extLst>
          </p:cNvPr>
          <p:cNvSpPr>
            <a:spLocks noGrp="1"/>
          </p:cNvSpPr>
          <p:nvPr>
            <p:ph sz="quarter" idx="4"/>
          </p:nvPr>
        </p:nvSpPr>
        <p:spPr>
          <a:xfrm>
            <a:off x="6172200" y="2505075"/>
            <a:ext cx="5183188" cy="3684588"/>
          </a:xfrm>
        </p:spPr>
        <p:txBody>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ー 6">
            <a:extLst>
              <a:ext uri="{FF2B5EF4-FFF2-40B4-BE49-F238E27FC236}">
                <a16:creationId xmlns:a16="http://schemas.microsoft.com/office/drawing/2014/main" id="{6D537B7D-14E4-28EF-EA9A-D3F795A26702}"/>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8" name="フッター プレースホルダー 7">
            <a:extLst>
              <a:ext uri="{FF2B5EF4-FFF2-40B4-BE49-F238E27FC236}">
                <a16:creationId xmlns:a16="http://schemas.microsoft.com/office/drawing/2014/main" id="{464F0445-50A4-4C2F-B91B-439149AB115C}"/>
              </a:ext>
            </a:extLst>
          </p:cNvPr>
          <p:cNvSpPr>
            <a:spLocks noGrp="1"/>
          </p:cNvSpPr>
          <p:nvPr>
            <p:ph type="ftr" sz="quarter" idx="11"/>
          </p:nvPr>
        </p:nvSpPr>
        <p:spPr/>
        <p:txBody>
          <a:bodyPr/>
          <a:lstStyle/>
          <a:p>
            <a:endParaRPr kumimoji="1" lang="ja-JP" altLang="en-US"/>
          </a:p>
        </p:txBody>
      </p:sp>
      <p:sp>
        <p:nvSpPr>
          <p:cNvPr id="9" name="スライド番号プレースホルダー 8">
            <a:extLst>
              <a:ext uri="{FF2B5EF4-FFF2-40B4-BE49-F238E27FC236}">
                <a16:creationId xmlns:a16="http://schemas.microsoft.com/office/drawing/2014/main" id="{FB451AD0-41D0-08B6-A519-7EF5D9648022}"/>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14977822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ADE6BA47-836A-E8C2-2533-7CC3AD14CE96}"/>
              </a:ext>
            </a:extLst>
          </p:cNvPr>
          <p:cNvSpPr>
            <a:spLocks noGrp="1"/>
          </p:cNvSpPr>
          <p:nvPr>
            <p:ph type="title"/>
          </p:nvPr>
        </p:nvSpPr>
        <p:spPr/>
        <p:txBody>
          <a:bodyPr/>
          <a:lstStyle/>
          <a:p>
            <a:r>
              <a:rPr kumimoji="1" lang="ja-JP" altLang="en-US"/>
              <a:t>マスター タイトルの書式設定</a:t>
            </a:r>
          </a:p>
        </p:txBody>
      </p:sp>
      <p:sp>
        <p:nvSpPr>
          <p:cNvPr id="3" name="日付プレースホルダー 2">
            <a:extLst>
              <a:ext uri="{FF2B5EF4-FFF2-40B4-BE49-F238E27FC236}">
                <a16:creationId xmlns:a16="http://schemas.microsoft.com/office/drawing/2014/main" id="{54100A09-0999-3DBF-C6A9-BB9CFF25A24F}"/>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4" name="フッター プレースホルダー 3">
            <a:extLst>
              <a:ext uri="{FF2B5EF4-FFF2-40B4-BE49-F238E27FC236}">
                <a16:creationId xmlns:a16="http://schemas.microsoft.com/office/drawing/2014/main" id="{9177B057-24B6-A0E6-82DA-C69BF05F28AA}"/>
              </a:ext>
            </a:extLst>
          </p:cNvPr>
          <p:cNvSpPr>
            <a:spLocks noGrp="1"/>
          </p:cNvSpPr>
          <p:nvPr>
            <p:ph type="ftr" sz="quarter" idx="11"/>
          </p:nvPr>
        </p:nvSpPr>
        <p:spPr/>
        <p:txBody>
          <a:bodyPr/>
          <a:lstStyle/>
          <a:p>
            <a:endParaRPr kumimoji="1" lang="ja-JP" altLang="en-US"/>
          </a:p>
        </p:txBody>
      </p:sp>
      <p:sp>
        <p:nvSpPr>
          <p:cNvPr id="5" name="スライド番号プレースホルダー 4">
            <a:extLst>
              <a:ext uri="{FF2B5EF4-FFF2-40B4-BE49-F238E27FC236}">
                <a16:creationId xmlns:a16="http://schemas.microsoft.com/office/drawing/2014/main" id="{A275CFCE-4259-B79C-68F5-FACD7D8DB518}"/>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119530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ー 1">
            <a:extLst>
              <a:ext uri="{FF2B5EF4-FFF2-40B4-BE49-F238E27FC236}">
                <a16:creationId xmlns:a16="http://schemas.microsoft.com/office/drawing/2014/main" id="{94EFE29C-90A1-FA77-CEAC-4A7A772362AE}"/>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3" name="フッター プレースホルダー 2">
            <a:extLst>
              <a:ext uri="{FF2B5EF4-FFF2-40B4-BE49-F238E27FC236}">
                <a16:creationId xmlns:a16="http://schemas.microsoft.com/office/drawing/2014/main" id="{AD9AE96F-72B5-3534-0763-04EFF58E693C}"/>
              </a:ext>
            </a:extLst>
          </p:cNvPr>
          <p:cNvSpPr>
            <a:spLocks noGrp="1"/>
          </p:cNvSpPr>
          <p:nvPr>
            <p:ph type="ftr" sz="quarter" idx="11"/>
          </p:nvPr>
        </p:nvSpPr>
        <p:spPr/>
        <p:txBody>
          <a:bodyPr/>
          <a:lstStyle/>
          <a:p>
            <a:endParaRPr kumimoji="1" lang="ja-JP" altLang="en-US"/>
          </a:p>
        </p:txBody>
      </p:sp>
      <p:sp>
        <p:nvSpPr>
          <p:cNvPr id="4" name="スライド番号プレースホルダー 3">
            <a:extLst>
              <a:ext uri="{FF2B5EF4-FFF2-40B4-BE49-F238E27FC236}">
                <a16:creationId xmlns:a16="http://schemas.microsoft.com/office/drawing/2014/main" id="{40BB03FC-32F1-9B72-B20A-C1832AC73959}"/>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3822448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0E89CC8-E0A8-FD54-35F1-D72AE525F7DF}"/>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コンテンツ プレースホルダー 2">
            <a:extLst>
              <a:ext uri="{FF2B5EF4-FFF2-40B4-BE49-F238E27FC236}">
                <a16:creationId xmlns:a16="http://schemas.microsoft.com/office/drawing/2014/main" id="{916A606F-0FD6-B626-A0A4-3CEAD06C5E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ー 3">
            <a:extLst>
              <a:ext uri="{FF2B5EF4-FFF2-40B4-BE49-F238E27FC236}">
                <a16:creationId xmlns:a16="http://schemas.microsoft.com/office/drawing/2014/main" id="{C42E1174-9E39-365F-196D-1178F8EFE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5134DF3B-E540-F161-347A-12C2C0E70BEC}"/>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6" name="フッター プレースホルダー 5">
            <a:extLst>
              <a:ext uri="{FF2B5EF4-FFF2-40B4-BE49-F238E27FC236}">
                <a16:creationId xmlns:a16="http://schemas.microsoft.com/office/drawing/2014/main" id="{D6DBBCF5-999D-6E10-A951-428AD7E02F35}"/>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83987BF3-8133-F219-084C-1C48F2FA5B8E}"/>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2392904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A1D6705-73BD-2D7F-6909-D5D4ACA09CB9}"/>
              </a:ext>
            </a:extLst>
          </p:cNvPr>
          <p:cNvSpPr>
            <a:spLocks noGrp="1"/>
          </p:cNvSpPr>
          <p:nvPr>
            <p:ph type="title"/>
          </p:nvPr>
        </p:nvSpPr>
        <p:spPr>
          <a:xfrm>
            <a:off x="839788" y="457200"/>
            <a:ext cx="3932237" cy="1600200"/>
          </a:xfrm>
        </p:spPr>
        <p:txBody>
          <a:bodyPr anchor="b"/>
          <a:lstStyle>
            <a:lvl1pPr>
              <a:defRPr sz="3200"/>
            </a:lvl1pPr>
          </a:lstStyle>
          <a:p>
            <a:r>
              <a:rPr kumimoji="1" lang="ja-JP" altLang="en-US"/>
              <a:t>マスター タイトルの書式設定</a:t>
            </a:r>
          </a:p>
        </p:txBody>
      </p:sp>
      <p:sp>
        <p:nvSpPr>
          <p:cNvPr id="3" name="図プレースホルダー 2">
            <a:extLst>
              <a:ext uri="{FF2B5EF4-FFF2-40B4-BE49-F238E27FC236}">
                <a16:creationId xmlns:a16="http://schemas.microsoft.com/office/drawing/2014/main" id="{CFB26EF7-A7AD-0E17-C825-B17E5E1310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ー 3">
            <a:extLst>
              <a:ext uri="{FF2B5EF4-FFF2-40B4-BE49-F238E27FC236}">
                <a16:creationId xmlns:a16="http://schemas.microsoft.com/office/drawing/2014/main" id="{2F19E39B-70DA-87E5-58A7-2598F015C4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ja-JP" altLang="en-US"/>
              <a:t>マスター テキストの書式設定</a:t>
            </a:r>
          </a:p>
        </p:txBody>
      </p:sp>
      <p:sp>
        <p:nvSpPr>
          <p:cNvPr id="5" name="日付プレースホルダー 4">
            <a:extLst>
              <a:ext uri="{FF2B5EF4-FFF2-40B4-BE49-F238E27FC236}">
                <a16:creationId xmlns:a16="http://schemas.microsoft.com/office/drawing/2014/main" id="{9A5B25F3-D22C-C549-D7FA-FB6F43370A8E}"/>
              </a:ext>
            </a:extLst>
          </p:cNvPr>
          <p:cNvSpPr>
            <a:spLocks noGrp="1"/>
          </p:cNvSpPr>
          <p:nvPr>
            <p:ph type="dt" sz="half" idx="10"/>
          </p:nvPr>
        </p:nvSpPr>
        <p:spPr/>
        <p:txBody>
          <a:bodyPr/>
          <a:lstStyle/>
          <a:p>
            <a:fld id="{5889F7DD-FC11-40A4-ABB9-01A2485A53E6}" type="datetimeFigureOut">
              <a:rPr kumimoji="1" lang="ja-JP" altLang="en-US" smtClean="0"/>
              <a:t>2025/5/26</a:t>
            </a:fld>
            <a:endParaRPr kumimoji="1" lang="ja-JP" altLang="en-US"/>
          </a:p>
        </p:txBody>
      </p:sp>
      <p:sp>
        <p:nvSpPr>
          <p:cNvPr id="6" name="フッター プレースホルダー 5">
            <a:extLst>
              <a:ext uri="{FF2B5EF4-FFF2-40B4-BE49-F238E27FC236}">
                <a16:creationId xmlns:a16="http://schemas.microsoft.com/office/drawing/2014/main" id="{8D41272B-722E-834F-4C3D-A85FC7059922}"/>
              </a:ext>
            </a:extLst>
          </p:cNvPr>
          <p:cNvSpPr>
            <a:spLocks noGrp="1"/>
          </p:cNvSpPr>
          <p:nvPr>
            <p:ph type="ftr" sz="quarter" idx="11"/>
          </p:nvPr>
        </p:nvSpPr>
        <p:spPr/>
        <p:txBody>
          <a:bodyPr/>
          <a:lstStyle/>
          <a:p>
            <a:endParaRPr kumimoji="1" lang="ja-JP" altLang="en-US"/>
          </a:p>
        </p:txBody>
      </p:sp>
      <p:sp>
        <p:nvSpPr>
          <p:cNvPr id="7" name="スライド番号プレースホルダー 6">
            <a:extLst>
              <a:ext uri="{FF2B5EF4-FFF2-40B4-BE49-F238E27FC236}">
                <a16:creationId xmlns:a16="http://schemas.microsoft.com/office/drawing/2014/main" id="{ED7379BE-DBE6-D2DC-B2F4-64634A528EF1}"/>
              </a:ext>
            </a:extLst>
          </p:cNvPr>
          <p:cNvSpPr>
            <a:spLocks noGrp="1"/>
          </p:cNvSpPr>
          <p:nvPr>
            <p:ph type="sldNum" sz="quarter" idx="12"/>
          </p:nvPr>
        </p:nvSpPr>
        <p:spPr/>
        <p:txBody>
          <a:body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3636973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ー 1">
            <a:extLst>
              <a:ext uri="{FF2B5EF4-FFF2-40B4-BE49-F238E27FC236}">
                <a16:creationId xmlns:a16="http://schemas.microsoft.com/office/drawing/2014/main" id="{19B90AE2-3A4B-4531-349A-27027241BB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ja-JP" altLang="en-US"/>
              <a:t>マスター タイトルの書式設定</a:t>
            </a:r>
          </a:p>
        </p:txBody>
      </p:sp>
      <p:sp>
        <p:nvSpPr>
          <p:cNvPr id="3" name="テキスト プレースホルダー 2">
            <a:extLst>
              <a:ext uri="{FF2B5EF4-FFF2-40B4-BE49-F238E27FC236}">
                <a16:creationId xmlns:a16="http://schemas.microsoft.com/office/drawing/2014/main" id="{F7B9ED4A-879F-B968-A8D2-F199018E034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ー 3">
            <a:extLst>
              <a:ext uri="{FF2B5EF4-FFF2-40B4-BE49-F238E27FC236}">
                <a16:creationId xmlns:a16="http://schemas.microsoft.com/office/drawing/2014/main" id="{C36B296C-3956-AE62-F033-C8D4749C76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89F7DD-FC11-40A4-ABB9-01A2485A53E6}" type="datetimeFigureOut">
              <a:rPr kumimoji="1" lang="ja-JP" altLang="en-US" smtClean="0"/>
              <a:t>2025/5/26</a:t>
            </a:fld>
            <a:endParaRPr kumimoji="1" lang="ja-JP" altLang="en-US"/>
          </a:p>
        </p:txBody>
      </p:sp>
      <p:sp>
        <p:nvSpPr>
          <p:cNvPr id="5" name="フッター プレースホルダー 4">
            <a:extLst>
              <a:ext uri="{FF2B5EF4-FFF2-40B4-BE49-F238E27FC236}">
                <a16:creationId xmlns:a16="http://schemas.microsoft.com/office/drawing/2014/main" id="{88CE1AAB-443C-537F-9BCF-74687A0901A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ー 5">
            <a:extLst>
              <a:ext uri="{FF2B5EF4-FFF2-40B4-BE49-F238E27FC236}">
                <a16:creationId xmlns:a16="http://schemas.microsoft.com/office/drawing/2014/main" id="{4954B282-F129-69CC-3214-E5469D2F28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269059-DC2D-4BAA-8B94-E0615AFFC38D}" type="slidenum">
              <a:rPr kumimoji="1" lang="ja-JP" altLang="en-US" smtClean="0"/>
              <a:t>‹#›</a:t>
            </a:fld>
            <a:endParaRPr kumimoji="1" lang="ja-JP" altLang="en-US"/>
          </a:p>
        </p:txBody>
      </p:sp>
    </p:spTree>
    <p:extLst>
      <p:ext uri="{BB962C8B-B14F-4D97-AF65-F5344CB8AC3E}">
        <p14:creationId xmlns:p14="http://schemas.microsoft.com/office/powerpoint/2010/main" val="4206345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13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10;&#10;AI によって生成されたコンテンツは間違っている可能性があります。">
            <a:extLst>
              <a:ext uri="{FF2B5EF4-FFF2-40B4-BE49-F238E27FC236}">
                <a16:creationId xmlns:a16="http://schemas.microsoft.com/office/drawing/2014/main" id="{BBA7B4F7-D675-6F94-BB35-40798F3F5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143" y="600502"/>
            <a:ext cx="10256694" cy="5656996"/>
          </a:xfrm>
          <a:prstGeom prst="rect">
            <a:avLst/>
          </a:prstGeom>
        </p:spPr>
      </p:pic>
    </p:spTree>
    <p:extLst>
      <p:ext uri="{BB962C8B-B14F-4D97-AF65-F5344CB8AC3E}">
        <p14:creationId xmlns:p14="http://schemas.microsoft.com/office/powerpoint/2010/main" val="393467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717D83C-E56B-FFD4-9FC2-66E4EA972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98" y="660903"/>
            <a:ext cx="10615004" cy="5390576"/>
          </a:xfrm>
          <a:prstGeom prst="rect">
            <a:avLst/>
          </a:prstGeom>
        </p:spPr>
      </p:pic>
      <p:sp>
        <p:nvSpPr>
          <p:cNvPr id="2" name="楕円 1">
            <a:extLst>
              <a:ext uri="{FF2B5EF4-FFF2-40B4-BE49-F238E27FC236}">
                <a16:creationId xmlns:a16="http://schemas.microsoft.com/office/drawing/2014/main" id="{5A10285C-AAD6-D423-CA4D-42B6153E21C2}"/>
              </a:ext>
            </a:extLst>
          </p:cNvPr>
          <p:cNvSpPr/>
          <p:nvPr/>
        </p:nvSpPr>
        <p:spPr>
          <a:xfrm>
            <a:off x="1246598" y="496913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6D90B3D5-9A28-5E05-C75E-166B1EC98439}"/>
              </a:ext>
            </a:extLst>
          </p:cNvPr>
          <p:cNvCxnSpPr>
            <a:cxnSpLocks/>
          </p:cNvCxnSpPr>
          <p:nvPr/>
        </p:nvCxnSpPr>
        <p:spPr>
          <a:xfrm>
            <a:off x="8476180" y="1714072"/>
            <a:ext cx="27432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D407835-8D81-F60A-3BB2-443D0CE1070C}"/>
              </a:ext>
            </a:extLst>
          </p:cNvPr>
          <p:cNvCxnSpPr>
            <a:cxnSpLocks/>
          </p:cNvCxnSpPr>
          <p:nvPr/>
        </p:nvCxnSpPr>
        <p:spPr>
          <a:xfrm>
            <a:off x="1407560" y="2248328"/>
            <a:ext cx="234250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303610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DDA68013-24EB-3B6F-4460-31AEAEA99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65" y="1278116"/>
            <a:ext cx="10583070" cy="3663753"/>
          </a:xfrm>
          <a:prstGeom prst="rect">
            <a:avLst/>
          </a:prstGeom>
        </p:spPr>
      </p:pic>
      <p:sp>
        <p:nvSpPr>
          <p:cNvPr id="2" name="楕円 1">
            <a:extLst>
              <a:ext uri="{FF2B5EF4-FFF2-40B4-BE49-F238E27FC236}">
                <a16:creationId xmlns:a16="http://schemas.microsoft.com/office/drawing/2014/main" id="{0677E973-A483-C3FF-CD5F-A7C6709FE141}"/>
              </a:ext>
            </a:extLst>
          </p:cNvPr>
          <p:cNvSpPr/>
          <p:nvPr/>
        </p:nvSpPr>
        <p:spPr>
          <a:xfrm>
            <a:off x="1263805" y="240059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FD0CB7B-63F0-1D3C-3EB6-476797806A63}"/>
              </a:ext>
            </a:extLst>
          </p:cNvPr>
          <p:cNvSpPr txBox="1"/>
          <p:nvPr/>
        </p:nvSpPr>
        <p:spPr>
          <a:xfrm>
            <a:off x="4798113" y="3474123"/>
            <a:ext cx="3821903"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IoT(Internet of Things)</a:t>
            </a:r>
            <a:endParaRPr lang="ja-JP" altLang="en-US" sz="2400" b="1" dirty="0">
              <a:solidFill>
                <a:srgbClr val="FF0000"/>
              </a:solidFill>
            </a:endParaRPr>
          </a:p>
        </p:txBody>
      </p:sp>
      <p:sp>
        <p:nvSpPr>
          <p:cNvPr id="5" name="テキスト ボックス 4">
            <a:extLst>
              <a:ext uri="{FF2B5EF4-FFF2-40B4-BE49-F238E27FC236}">
                <a16:creationId xmlns:a16="http://schemas.microsoft.com/office/drawing/2014/main" id="{F0E87376-3637-7EFB-2098-2A40B6BA6032}"/>
              </a:ext>
            </a:extLst>
          </p:cNvPr>
          <p:cNvSpPr txBox="1"/>
          <p:nvPr/>
        </p:nvSpPr>
        <p:spPr>
          <a:xfrm>
            <a:off x="3955550" y="4257348"/>
            <a:ext cx="7966241" cy="400110"/>
          </a:xfrm>
          <a:prstGeom prst="rect">
            <a:avLst/>
          </a:prstGeom>
          <a:noFill/>
        </p:spPr>
        <p:txBody>
          <a:bodyPr wrap="square">
            <a:spAutoFit/>
          </a:bodyPr>
          <a:lstStyle/>
          <a:p>
            <a:r>
              <a:rPr lang="ja-JP" altLang="en-US" sz="2000" b="1" dirty="0">
                <a:solidFill>
                  <a:srgbClr val="0070C0"/>
                </a:solidFill>
              </a:rPr>
              <a:t>⇒ 自律走行搬送ロボット　</a:t>
            </a:r>
            <a:r>
              <a:rPr lang="en-US" altLang="ja-JP" sz="2000" b="1" dirty="0">
                <a:solidFill>
                  <a:srgbClr val="0070C0"/>
                </a:solidFill>
              </a:rPr>
              <a:t>(AMR</a:t>
            </a:r>
            <a:r>
              <a:rPr lang="ja-JP" altLang="en-US" sz="2000" b="1" dirty="0">
                <a:solidFill>
                  <a:srgbClr val="0070C0"/>
                </a:solidFill>
              </a:rPr>
              <a:t>：</a:t>
            </a:r>
            <a:r>
              <a:rPr lang="en-US" altLang="ja-JP" sz="2000" b="1" dirty="0">
                <a:solidFill>
                  <a:srgbClr val="0070C0"/>
                </a:solidFill>
              </a:rPr>
              <a:t>Autonomous Mobile Robot)</a:t>
            </a:r>
            <a:endParaRPr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48489612-9F55-7398-3C73-B8BA27CAA797}"/>
              </a:ext>
            </a:extLst>
          </p:cNvPr>
          <p:cNvSpPr txBox="1"/>
          <p:nvPr/>
        </p:nvSpPr>
        <p:spPr>
          <a:xfrm>
            <a:off x="5506946" y="4941868"/>
            <a:ext cx="5332288"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RPA(Robotic Process Automation)</a:t>
            </a:r>
            <a:endParaRPr lang="ja-JP" altLang="en-US" sz="2400" b="1" dirty="0">
              <a:solidFill>
                <a:srgbClr val="FF0000"/>
              </a:solidFill>
            </a:endParaRPr>
          </a:p>
        </p:txBody>
      </p:sp>
    </p:spTree>
    <p:extLst>
      <p:ext uri="{BB962C8B-B14F-4D97-AF65-F5344CB8AC3E}">
        <p14:creationId xmlns:p14="http://schemas.microsoft.com/office/powerpoint/2010/main" val="147118387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1E23486D-16FF-5B4C-6DBC-7072200E7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45" y="1356007"/>
            <a:ext cx="11123909" cy="3966007"/>
          </a:xfrm>
          <a:prstGeom prst="rect">
            <a:avLst/>
          </a:prstGeom>
        </p:spPr>
      </p:pic>
    </p:spTree>
    <p:extLst>
      <p:ext uri="{BB962C8B-B14F-4D97-AF65-F5344CB8AC3E}">
        <p14:creationId xmlns:p14="http://schemas.microsoft.com/office/powerpoint/2010/main" val="141187020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1E23486D-16FF-5B4C-6DBC-7072200E7D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4045" y="1356007"/>
            <a:ext cx="11123909" cy="3966007"/>
          </a:xfrm>
          <a:prstGeom prst="rect">
            <a:avLst/>
          </a:prstGeom>
        </p:spPr>
      </p:pic>
      <p:sp>
        <p:nvSpPr>
          <p:cNvPr id="2" name="楕円 1">
            <a:extLst>
              <a:ext uri="{FF2B5EF4-FFF2-40B4-BE49-F238E27FC236}">
                <a16:creationId xmlns:a16="http://schemas.microsoft.com/office/drawing/2014/main" id="{D04ECB4C-6ED8-3880-0CA4-38B45C94C6E9}"/>
              </a:ext>
            </a:extLst>
          </p:cNvPr>
          <p:cNvSpPr/>
          <p:nvPr/>
        </p:nvSpPr>
        <p:spPr>
          <a:xfrm>
            <a:off x="1006951" y="474310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FCC8B17E-20FE-EE86-EB56-2062BBBE7301}"/>
              </a:ext>
            </a:extLst>
          </p:cNvPr>
          <p:cNvCxnSpPr>
            <a:cxnSpLocks/>
          </p:cNvCxnSpPr>
          <p:nvPr/>
        </p:nvCxnSpPr>
        <p:spPr>
          <a:xfrm>
            <a:off x="4664466" y="5223333"/>
            <a:ext cx="236305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テキスト ボックス 4">
            <a:extLst>
              <a:ext uri="{FF2B5EF4-FFF2-40B4-BE49-F238E27FC236}">
                <a16:creationId xmlns:a16="http://schemas.microsoft.com/office/drawing/2014/main" id="{777D6CF8-27FF-D66D-F9C2-EE3865D0FC26}"/>
              </a:ext>
            </a:extLst>
          </p:cNvPr>
          <p:cNvSpPr txBox="1"/>
          <p:nvPr/>
        </p:nvSpPr>
        <p:spPr>
          <a:xfrm>
            <a:off x="4983049" y="5322014"/>
            <a:ext cx="1880090" cy="400110"/>
          </a:xfrm>
          <a:prstGeom prst="rect">
            <a:avLst/>
          </a:prstGeom>
          <a:noFill/>
        </p:spPr>
        <p:txBody>
          <a:bodyPr wrap="square">
            <a:spAutoFit/>
          </a:bodyPr>
          <a:lstStyle/>
          <a:p>
            <a:r>
              <a:rPr lang="ja-JP" altLang="en-US" sz="2000" b="1" dirty="0">
                <a:solidFill>
                  <a:srgbClr val="0070C0"/>
                </a:solidFill>
              </a:rPr>
              <a:t>独立性が必要</a:t>
            </a:r>
            <a:endParaRPr lang="en-US" altLang="ja-JP" sz="2000" b="1" dirty="0">
              <a:solidFill>
                <a:srgbClr val="0070C0"/>
              </a:solidFill>
            </a:endParaRPr>
          </a:p>
        </p:txBody>
      </p:sp>
    </p:spTree>
    <p:extLst>
      <p:ext uri="{BB962C8B-B14F-4D97-AF65-F5344CB8AC3E}">
        <p14:creationId xmlns:p14="http://schemas.microsoft.com/office/powerpoint/2010/main" val="190258321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50776951-A99B-BB17-3BC2-DF1CDB2DB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73" y="919454"/>
            <a:ext cx="10879254" cy="4834074"/>
          </a:xfrm>
          <a:prstGeom prst="rect">
            <a:avLst/>
          </a:prstGeom>
        </p:spPr>
      </p:pic>
    </p:spTree>
    <p:extLst>
      <p:ext uri="{BB962C8B-B14F-4D97-AF65-F5344CB8AC3E}">
        <p14:creationId xmlns:p14="http://schemas.microsoft.com/office/powerpoint/2010/main" val="131262211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50776951-A99B-BB17-3BC2-DF1CDB2DB7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373" y="919454"/>
            <a:ext cx="10879254" cy="4834074"/>
          </a:xfrm>
          <a:prstGeom prst="rect">
            <a:avLst/>
          </a:prstGeom>
        </p:spPr>
      </p:pic>
      <p:cxnSp>
        <p:nvCxnSpPr>
          <p:cNvPr id="2" name="直線コネクタ 1">
            <a:extLst>
              <a:ext uri="{FF2B5EF4-FFF2-40B4-BE49-F238E27FC236}">
                <a16:creationId xmlns:a16="http://schemas.microsoft.com/office/drawing/2014/main" id="{FF05A460-02AE-09F2-CCC2-26EA6F14DE9F}"/>
              </a:ext>
            </a:extLst>
          </p:cNvPr>
          <p:cNvCxnSpPr>
            <a:cxnSpLocks/>
          </p:cNvCxnSpPr>
          <p:nvPr/>
        </p:nvCxnSpPr>
        <p:spPr>
          <a:xfrm>
            <a:off x="4688439" y="4113724"/>
            <a:ext cx="1989763"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 name="楕円 4">
            <a:extLst>
              <a:ext uri="{FF2B5EF4-FFF2-40B4-BE49-F238E27FC236}">
                <a16:creationId xmlns:a16="http://schemas.microsoft.com/office/drawing/2014/main" id="{A615218C-B64D-8F76-5458-BD5A75CBE707}"/>
              </a:ext>
            </a:extLst>
          </p:cNvPr>
          <p:cNvSpPr/>
          <p:nvPr/>
        </p:nvSpPr>
        <p:spPr>
          <a:xfrm>
            <a:off x="1130241" y="3617011"/>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6" name="テキスト ボックス 5">
            <a:extLst>
              <a:ext uri="{FF2B5EF4-FFF2-40B4-BE49-F238E27FC236}">
                <a16:creationId xmlns:a16="http://schemas.microsoft.com/office/drawing/2014/main" id="{EC239EA3-B344-C643-F7B8-60F11C739E64}"/>
              </a:ext>
            </a:extLst>
          </p:cNvPr>
          <p:cNvSpPr txBox="1"/>
          <p:nvPr/>
        </p:nvSpPr>
        <p:spPr>
          <a:xfrm>
            <a:off x="4798112" y="3336491"/>
            <a:ext cx="1880090" cy="400110"/>
          </a:xfrm>
          <a:prstGeom prst="rect">
            <a:avLst/>
          </a:prstGeom>
          <a:noFill/>
        </p:spPr>
        <p:txBody>
          <a:bodyPr wrap="square">
            <a:spAutoFit/>
          </a:bodyPr>
          <a:lstStyle/>
          <a:p>
            <a:r>
              <a:rPr lang="ja-JP" altLang="en-US" sz="2000" b="1" dirty="0">
                <a:solidFill>
                  <a:srgbClr val="0070C0"/>
                </a:solidFill>
              </a:rPr>
              <a:t>独立性が必要</a:t>
            </a:r>
            <a:endParaRPr lang="en-US" altLang="ja-JP" sz="2000" b="1" dirty="0">
              <a:solidFill>
                <a:srgbClr val="0070C0"/>
              </a:solidFill>
            </a:endParaRPr>
          </a:p>
        </p:txBody>
      </p:sp>
    </p:spTree>
    <p:extLst>
      <p:ext uri="{BB962C8B-B14F-4D97-AF65-F5344CB8AC3E}">
        <p14:creationId xmlns:p14="http://schemas.microsoft.com/office/powerpoint/2010/main" val="226420302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59551267-6C13-5C9C-57CD-EDF167676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52" y="698643"/>
            <a:ext cx="10632296" cy="5291190"/>
          </a:xfrm>
          <a:prstGeom prst="rect">
            <a:avLst/>
          </a:prstGeom>
        </p:spPr>
      </p:pic>
    </p:spTree>
    <p:extLst>
      <p:ext uri="{BB962C8B-B14F-4D97-AF65-F5344CB8AC3E}">
        <p14:creationId xmlns:p14="http://schemas.microsoft.com/office/powerpoint/2010/main" val="333754921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59551267-6C13-5C9C-57CD-EDF1676765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9852" y="698643"/>
            <a:ext cx="10632296" cy="5291190"/>
          </a:xfrm>
          <a:prstGeom prst="rect">
            <a:avLst/>
          </a:prstGeom>
        </p:spPr>
      </p:pic>
      <p:sp>
        <p:nvSpPr>
          <p:cNvPr id="2" name="楕円 1">
            <a:extLst>
              <a:ext uri="{FF2B5EF4-FFF2-40B4-BE49-F238E27FC236}">
                <a16:creationId xmlns:a16="http://schemas.microsoft.com/office/drawing/2014/main" id="{301745EA-8080-24CD-AD4A-406DBCFA8E9C}"/>
              </a:ext>
            </a:extLst>
          </p:cNvPr>
          <p:cNvSpPr/>
          <p:nvPr/>
        </p:nvSpPr>
        <p:spPr>
          <a:xfrm>
            <a:off x="1222709" y="287834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C8BD715C-2356-024F-2B5A-47922BEFC781}"/>
              </a:ext>
            </a:extLst>
          </p:cNvPr>
          <p:cNvCxnSpPr>
            <a:cxnSpLocks/>
          </p:cNvCxnSpPr>
          <p:nvPr/>
        </p:nvCxnSpPr>
        <p:spPr>
          <a:xfrm>
            <a:off x="8921392" y="2788358"/>
            <a:ext cx="1989763"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78C990C1-FD5B-0811-E6EC-CA7CEF005A45}"/>
              </a:ext>
            </a:extLst>
          </p:cNvPr>
          <p:cNvCxnSpPr>
            <a:cxnSpLocks/>
          </p:cNvCxnSpPr>
          <p:nvPr/>
        </p:nvCxnSpPr>
        <p:spPr>
          <a:xfrm>
            <a:off x="1708846" y="4892849"/>
            <a:ext cx="288370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648596F-C4AF-31FA-38EC-D367B6862465}"/>
              </a:ext>
            </a:extLst>
          </p:cNvPr>
          <p:cNvCxnSpPr>
            <a:cxnSpLocks/>
          </p:cNvCxnSpPr>
          <p:nvPr/>
        </p:nvCxnSpPr>
        <p:spPr>
          <a:xfrm>
            <a:off x="8414533" y="4408251"/>
            <a:ext cx="282539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線コネクタ 9">
            <a:extLst>
              <a:ext uri="{FF2B5EF4-FFF2-40B4-BE49-F238E27FC236}">
                <a16:creationId xmlns:a16="http://schemas.microsoft.com/office/drawing/2014/main" id="{BDBAE2ED-29A6-DC29-9EE3-DBCD779E270E}"/>
              </a:ext>
            </a:extLst>
          </p:cNvPr>
          <p:cNvCxnSpPr>
            <a:cxnSpLocks/>
          </p:cNvCxnSpPr>
          <p:nvPr/>
        </p:nvCxnSpPr>
        <p:spPr>
          <a:xfrm>
            <a:off x="10448818" y="5478476"/>
            <a:ext cx="79111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3" name="直線コネクタ 12">
            <a:extLst>
              <a:ext uri="{FF2B5EF4-FFF2-40B4-BE49-F238E27FC236}">
                <a16:creationId xmlns:a16="http://schemas.microsoft.com/office/drawing/2014/main" id="{C11C59FD-AAB5-BBF0-9492-D47D0C42FED9}"/>
              </a:ext>
            </a:extLst>
          </p:cNvPr>
          <p:cNvCxnSpPr>
            <a:cxnSpLocks/>
          </p:cNvCxnSpPr>
          <p:nvPr/>
        </p:nvCxnSpPr>
        <p:spPr>
          <a:xfrm>
            <a:off x="1518863" y="5989833"/>
            <a:ext cx="679807"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6781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AI によって生成されたコンテンツは間違っている可能性があります。">
            <a:extLst>
              <a:ext uri="{FF2B5EF4-FFF2-40B4-BE49-F238E27FC236}">
                <a16:creationId xmlns:a16="http://schemas.microsoft.com/office/drawing/2014/main" id="{3FC180A9-0E80-8C44-3A35-3805CB1AA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672" y="341057"/>
            <a:ext cx="7964656" cy="6175886"/>
          </a:xfrm>
          <a:prstGeom prst="rect">
            <a:avLst/>
          </a:prstGeom>
        </p:spPr>
      </p:pic>
    </p:spTree>
    <p:extLst>
      <p:ext uri="{BB962C8B-B14F-4D97-AF65-F5344CB8AC3E}">
        <p14:creationId xmlns:p14="http://schemas.microsoft.com/office/powerpoint/2010/main" val="128515181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文字の書かれた紙&#10;&#10;AI によって生成されたコンテンツは間違っている可能性があります。">
            <a:extLst>
              <a:ext uri="{FF2B5EF4-FFF2-40B4-BE49-F238E27FC236}">
                <a16:creationId xmlns:a16="http://schemas.microsoft.com/office/drawing/2014/main" id="{3FC180A9-0E80-8C44-3A35-3805CB1AA2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3672" y="341057"/>
            <a:ext cx="7964656" cy="6175886"/>
          </a:xfrm>
          <a:prstGeom prst="rect">
            <a:avLst/>
          </a:prstGeom>
        </p:spPr>
      </p:pic>
      <p:sp>
        <p:nvSpPr>
          <p:cNvPr id="2" name="楕円 1">
            <a:extLst>
              <a:ext uri="{FF2B5EF4-FFF2-40B4-BE49-F238E27FC236}">
                <a16:creationId xmlns:a16="http://schemas.microsoft.com/office/drawing/2014/main" id="{7ACEC27E-B532-CBD7-E5F8-97449DA7329F}"/>
              </a:ext>
            </a:extLst>
          </p:cNvPr>
          <p:cNvSpPr/>
          <p:nvPr/>
        </p:nvSpPr>
        <p:spPr>
          <a:xfrm>
            <a:off x="2342592" y="6124981"/>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1D1515A2-4E57-BF96-86D5-50B02E55E9E9}"/>
              </a:ext>
            </a:extLst>
          </p:cNvPr>
          <p:cNvCxnSpPr>
            <a:cxnSpLocks/>
          </p:cNvCxnSpPr>
          <p:nvPr/>
        </p:nvCxnSpPr>
        <p:spPr>
          <a:xfrm>
            <a:off x="4962418" y="4769559"/>
            <a:ext cx="9863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E98CC7F9-7208-A235-CBF2-25A84AD7E0D2}"/>
              </a:ext>
            </a:extLst>
          </p:cNvPr>
          <p:cNvCxnSpPr>
            <a:cxnSpLocks/>
          </p:cNvCxnSpPr>
          <p:nvPr/>
        </p:nvCxnSpPr>
        <p:spPr>
          <a:xfrm>
            <a:off x="4962418" y="5600053"/>
            <a:ext cx="98631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7" name="矢印: 下 6">
            <a:extLst>
              <a:ext uri="{FF2B5EF4-FFF2-40B4-BE49-F238E27FC236}">
                <a16:creationId xmlns:a16="http://schemas.microsoft.com/office/drawing/2014/main" id="{4AD1F7C5-1DF5-DA73-F6A9-AE39C0CC606B}"/>
              </a:ext>
            </a:extLst>
          </p:cNvPr>
          <p:cNvSpPr/>
          <p:nvPr/>
        </p:nvSpPr>
        <p:spPr>
          <a:xfrm>
            <a:off x="5404207" y="4869951"/>
            <a:ext cx="184935" cy="359592"/>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4446678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C069E71-1088-B171-F062-BCDBEFA23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51" y="580130"/>
            <a:ext cx="9493297" cy="5697739"/>
          </a:xfrm>
          <a:prstGeom prst="rect">
            <a:avLst/>
          </a:prstGeom>
        </p:spPr>
      </p:pic>
    </p:spTree>
    <p:extLst>
      <p:ext uri="{BB962C8B-B14F-4D97-AF65-F5344CB8AC3E}">
        <p14:creationId xmlns:p14="http://schemas.microsoft.com/office/powerpoint/2010/main" val="19250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429E0DB-5C63-09E5-44C3-70342ABB2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028" y="406293"/>
            <a:ext cx="9993944" cy="5850668"/>
          </a:xfrm>
          <a:prstGeom prst="rect">
            <a:avLst/>
          </a:prstGeom>
        </p:spPr>
      </p:pic>
    </p:spTree>
    <p:extLst>
      <p:ext uri="{BB962C8B-B14F-4D97-AF65-F5344CB8AC3E}">
        <p14:creationId xmlns:p14="http://schemas.microsoft.com/office/powerpoint/2010/main" val="113274248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C069E71-1088-B171-F062-BCDBEFA23E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9351" y="580130"/>
            <a:ext cx="9493297" cy="5697739"/>
          </a:xfrm>
          <a:prstGeom prst="rect">
            <a:avLst/>
          </a:prstGeom>
        </p:spPr>
      </p:pic>
      <p:sp>
        <p:nvSpPr>
          <p:cNvPr id="2" name="楕円 1">
            <a:extLst>
              <a:ext uri="{FF2B5EF4-FFF2-40B4-BE49-F238E27FC236}">
                <a16:creationId xmlns:a16="http://schemas.microsoft.com/office/drawing/2014/main" id="{260354CC-871A-7350-27B6-76CE4CAC58A4}"/>
              </a:ext>
            </a:extLst>
          </p:cNvPr>
          <p:cNvSpPr/>
          <p:nvPr/>
        </p:nvSpPr>
        <p:spPr>
          <a:xfrm>
            <a:off x="1715868" y="5703740"/>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7650066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AI によって生成されたコンテンツは間違っている可能性があります。">
            <a:extLst>
              <a:ext uri="{FF2B5EF4-FFF2-40B4-BE49-F238E27FC236}">
                <a16:creationId xmlns:a16="http://schemas.microsoft.com/office/drawing/2014/main" id="{20A762D9-D424-BC3B-6697-87D57EA87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65" y="1741509"/>
            <a:ext cx="11161470" cy="2864355"/>
          </a:xfrm>
          <a:prstGeom prst="rect">
            <a:avLst/>
          </a:prstGeom>
        </p:spPr>
      </p:pic>
    </p:spTree>
    <p:extLst>
      <p:ext uri="{BB962C8B-B14F-4D97-AF65-F5344CB8AC3E}">
        <p14:creationId xmlns:p14="http://schemas.microsoft.com/office/powerpoint/2010/main" val="15791829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AI によって生成されたコンテンツは間違っている可能性があります。">
            <a:extLst>
              <a:ext uri="{FF2B5EF4-FFF2-40B4-BE49-F238E27FC236}">
                <a16:creationId xmlns:a16="http://schemas.microsoft.com/office/drawing/2014/main" id="{20A762D9-D424-BC3B-6697-87D57EA878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265" y="1741509"/>
            <a:ext cx="11161470" cy="2864355"/>
          </a:xfrm>
          <a:prstGeom prst="rect">
            <a:avLst/>
          </a:prstGeom>
        </p:spPr>
      </p:pic>
      <p:sp>
        <p:nvSpPr>
          <p:cNvPr id="2" name="楕円 1">
            <a:extLst>
              <a:ext uri="{FF2B5EF4-FFF2-40B4-BE49-F238E27FC236}">
                <a16:creationId xmlns:a16="http://schemas.microsoft.com/office/drawing/2014/main" id="{31995EF8-920E-1639-5C60-A37BCA0934E9}"/>
              </a:ext>
            </a:extLst>
          </p:cNvPr>
          <p:cNvSpPr/>
          <p:nvPr/>
        </p:nvSpPr>
        <p:spPr>
          <a:xfrm>
            <a:off x="986403" y="403932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1EE9D600-AC3B-9625-E22F-43A855021B82}"/>
              </a:ext>
            </a:extLst>
          </p:cNvPr>
          <p:cNvSpPr txBox="1"/>
          <p:nvPr/>
        </p:nvSpPr>
        <p:spPr>
          <a:xfrm>
            <a:off x="1472540" y="4505217"/>
            <a:ext cx="5832386" cy="400110"/>
          </a:xfrm>
          <a:prstGeom prst="rect">
            <a:avLst/>
          </a:prstGeom>
          <a:noFill/>
        </p:spPr>
        <p:txBody>
          <a:bodyPr wrap="square">
            <a:spAutoFit/>
          </a:bodyPr>
          <a:lstStyle/>
          <a:p>
            <a:r>
              <a:rPr lang="en-US" altLang="ja-JP" sz="2000" b="1" dirty="0">
                <a:solidFill>
                  <a:srgbClr val="0070C0"/>
                </a:solidFill>
              </a:rPr>
              <a:t>Bluetooth Low Energy</a:t>
            </a:r>
            <a:r>
              <a:rPr lang="ja-JP" altLang="en-US" sz="2000" b="1" dirty="0">
                <a:solidFill>
                  <a:srgbClr val="0070C0"/>
                </a:solidFill>
              </a:rPr>
              <a:t>（令和</a:t>
            </a:r>
            <a:r>
              <a:rPr lang="en-US" altLang="ja-JP" sz="2000" b="1" dirty="0">
                <a:solidFill>
                  <a:srgbClr val="0070C0"/>
                </a:solidFill>
              </a:rPr>
              <a:t>4</a:t>
            </a:r>
            <a:r>
              <a:rPr lang="ja-JP" altLang="en-US" sz="2000" b="1" dirty="0">
                <a:solidFill>
                  <a:srgbClr val="0070C0"/>
                </a:solidFill>
              </a:rPr>
              <a:t>年度にも出題）</a:t>
            </a:r>
            <a:endParaRPr lang="en-US" altLang="ja-JP" sz="2000" b="1" dirty="0">
              <a:solidFill>
                <a:srgbClr val="0070C0"/>
              </a:solidFill>
            </a:endParaRPr>
          </a:p>
        </p:txBody>
      </p:sp>
    </p:spTree>
    <p:extLst>
      <p:ext uri="{BB962C8B-B14F-4D97-AF65-F5344CB8AC3E}">
        <p14:creationId xmlns:p14="http://schemas.microsoft.com/office/powerpoint/2010/main" val="35079487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2BB200E6-D8BC-AC0A-93CB-3391E561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07" y="597040"/>
            <a:ext cx="10785585" cy="5392793"/>
          </a:xfrm>
          <a:prstGeom prst="rect">
            <a:avLst/>
          </a:prstGeom>
        </p:spPr>
      </p:pic>
    </p:spTree>
    <p:extLst>
      <p:ext uri="{BB962C8B-B14F-4D97-AF65-F5344CB8AC3E}">
        <p14:creationId xmlns:p14="http://schemas.microsoft.com/office/powerpoint/2010/main" val="40542604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2BB200E6-D8BC-AC0A-93CB-3391E561E2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207" y="597040"/>
            <a:ext cx="10785585" cy="5392793"/>
          </a:xfrm>
          <a:prstGeom prst="rect">
            <a:avLst/>
          </a:prstGeom>
        </p:spPr>
      </p:pic>
      <p:sp>
        <p:nvSpPr>
          <p:cNvPr id="2" name="楕円 1">
            <a:extLst>
              <a:ext uri="{FF2B5EF4-FFF2-40B4-BE49-F238E27FC236}">
                <a16:creationId xmlns:a16="http://schemas.microsoft.com/office/drawing/2014/main" id="{BCADB863-68CB-B0FE-95AA-B4049509180A}"/>
              </a:ext>
            </a:extLst>
          </p:cNvPr>
          <p:cNvSpPr/>
          <p:nvPr/>
        </p:nvSpPr>
        <p:spPr>
          <a:xfrm>
            <a:off x="1181612" y="2827545"/>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94FC9AD2-D878-FDD7-32A1-2FB9B1B74AAC}"/>
              </a:ext>
            </a:extLst>
          </p:cNvPr>
          <p:cNvSpPr txBox="1"/>
          <p:nvPr/>
        </p:nvSpPr>
        <p:spPr>
          <a:xfrm>
            <a:off x="2839002" y="2306548"/>
            <a:ext cx="6941995"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DHCP(Dynamic Host Configuration Protocol)</a:t>
            </a:r>
          </a:p>
        </p:txBody>
      </p:sp>
      <p:sp>
        <p:nvSpPr>
          <p:cNvPr id="5" name="テキスト ボックス 4">
            <a:extLst>
              <a:ext uri="{FF2B5EF4-FFF2-40B4-BE49-F238E27FC236}">
                <a16:creationId xmlns:a16="http://schemas.microsoft.com/office/drawing/2014/main" id="{5C8A9517-DC14-E3CB-0177-4D7AEC87BD16}"/>
              </a:ext>
            </a:extLst>
          </p:cNvPr>
          <p:cNvSpPr txBox="1"/>
          <p:nvPr/>
        </p:nvSpPr>
        <p:spPr>
          <a:xfrm>
            <a:off x="4657529" y="4505217"/>
            <a:ext cx="5832386"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DNS(Domain Name System)</a:t>
            </a:r>
          </a:p>
        </p:txBody>
      </p:sp>
      <p:sp>
        <p:nvSpPr>
          <p:cNvPr id="6" name="テキスト ボックス 5">
            <a:extLst>
              <a:ext uri="{FF2B5EF4-FFF2-40B4-BE49-F238E27FC236}">
                <a16:creationId xmlns:a16="http://schemas.microsoft.com/office/drawing/2014/main" id="{7BAB265C-2C19-1563-EF08-D40BE9435675}"/>
              </a:ext>
            </a:extLst>
          </p:cNvPr>
          <p:cNvSpPr txBox="1"/>
          <p:nvPr/>
        </p:nvSpPr>
        <p:spPr>
          <a:xfrm>
            <a:off x="6320273" y="5542906"/>
            <a:ext cx="3604563"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SEO</a:t>
            </a:r>
            <a:r>
              <a:rPr lang="ja-JP" altLang="en-US" sz="2000" b="1" dirty="0">
                <a:solidFill>
                  <a:srgbClr val="0070C0"/>
                </a:solidFill>
              </a:rPr>
              <a:t>ポイズニング</a:t>
            </a:r>
            <a:endParaRPr lang="en-US" altLang="ja-JP" sz="2000" b="1" dirty="0">
              <a:solidFill>
                <a:srgbClr val="0070C0"/>
              </a:solidFill>
            </a:endParaRPr>
          </a:p>
        </p:txBody>
      </p:sp>
      <p:cxnSp>
        <p:nvCxnSpPr>
          <p:cNvPr id="7" name="直線コネクタ 6">
            <a:extLst>
              <a:ext uri="{FF2B5EF4-FFF2-40B4-BE49-F238E27FC236}">
                <a16:creationId xmlns:a16="http://schemas.microsoft.com/office/drawing/2014/main" id="{4A09443E-8EB0-1557-65FD-5A405DC92518}"/>
              </a:ext>
            </a:extLst>
          </p:cNvPr>
          <p:cNvCxnSpPr>
            <a:cxnSpLocks/>
          </p:cNvCxnSpPr>
          <p:nvPr/>
        </p:nvCxnSpPr>
        <p:spPr>
          <a:xfrm>
            <a:off x="8630292" y="3275238"/>
            <a:ext cx="9863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7DB4A6EA-D7FF-6B49-7FC9-88E1DB8160B4}"/>
              </a:ext>
            </a:extLst>
          </p:cNvPr>
          <p:cNvCxnSpPr>
            <a:cxnSpLocks/>
          </p:cNvCxnSpPr>
          <p:nvPr/>
        </p:nvCxnSpPr>
        <p:spPr>
          <a:xfrm>
            <a:off x="8630292" y="3818056"/>
            <a:ext cx="986319"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404694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CE674725-18D1-D483-FD7B-23D78A135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51" y="1140475"/>
            <a:ext cx="10718097" cy="4325375"/>
          </a:xfrm>
          <a:prstGeom prst="rect">
            <a:avLst/>
          </a:prstGeom>
        </p:spPr>
      </p:pic>
    </p:spTree>
    <p:extLst>
      <p:ext uri="{BB962C8B-B14F-4D97-AF65-F5344CB8AC3E}">
        <p14:creationId xmlns:p14="http://schemas.microsoft.com/office/powerpoint/2010/main" val="126610349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CE674725-18D1-D483-FD7B-23D78A1354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6951" y="1140475"/>
            <a:ext cx="10718097" cy="4325375"/>
          </a:xfrm>
          <a:prstGeom prst="rect">
            <a:avLst/>
          </a:prstGeom>
        </p:spPr>
      </p:pic>
      <p:sp>
        <p:nvSpPr>
          <p:cNvPr id="2" name="楕円 1">
            <a:extLst>
              <a:ext uri="{FF2B5EF4-FFF2-40B4-BE49-F238E27FC236}">
                <a16:creationId xmlns:a16="http://schemas.microsoft.com/office/drawing/2014/main" id="{507CF126-6F88-785F-E074-4DECDCAE17EC}"/>
              </a:ext>
            </a:extLst>
          </p:cNvPr>
          <p:cNvSpPr/>
          <p:nvPr/>
        </p:nvSpPr>
        <p:spPr>
          <a:xfrm>
            <a:off x="1171338" y="438921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DD97457D-1672-583D-CBF7-3621E7AEA6F5}"/>
              </a:ext>
            </a:extLst>
          </p:cNvPr>
          <p:cNvSpPr txBox="1"/>
          <p:nvPr/>
        </p:nvSpPr>
        <p:spPr>
          <a:xfrm>
            <a:off x="5458913" y="2830530"/>
            <a:ext cx="6428287"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DHCP(Dynamic Host Configuration Protocol)</a:t>
            </a:r>
          </a:p>
        </p:txBody>
      </p:sp>
      <p:sp>
        <p:nvSpPr>
          <p:cNvPr id="5" name="テキスト ボックス 4">
            <a:extLst>
              <a:ext uri="{FF2B5EF4-FFF2-40B4-BE49-F238E27FC236}">
                <a16:creationId xmlns:a16="http://schemas.microsoft.com/office/drawing/2014/main" id="{D200143E-B090-639F-027A-44F546CBAB7E}"/>
              </a:ext>
            </a:extLst>
          </p:cNvPr>
          <p:cNvSpPr txBox="1"/>
          <p:nvPr/>
        </p:nvSpPr>
        <p:spPr>
          <a:xfrm>
            <a:off x="4717461" y="3907039"/>
            <a:ext cx="3388849"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HTTPS</a:t>
            </a:r>
            <a:r>
              <a:rPr lang="ja-JP" altLang="en-US" sz="2000" b="1" dirty="0">
                <a:solidFill>
                  <a:srgbClr val="0070C0"/>
                </a:solidFill>
              </a:rPr>
              <a:t>など</a:t>
            </a:r>
            <a:endParaRPr lang="en-US" altLang="ja-JP" sz="2000" b="1" dirty="0">
              <a:solidFill>
                <a:srgbClr val="0070C0"/>
              </a:solidFill>
            </a:endParaRPr>
          </a:p>
        </p:txBody>
      </p:sp>
      <p:sp>
        <p:nvSpPr>
          <p:cNvPr id="6" name="テキスト ボックス 5">
            <a:extLst>
              <a:ext uri="{FF2B5EF4-FFF2-40B4-BE49-F238E27FC236}">
                <a16:creationId xmlns:a16="http://schemas.microsoft.com/office/drawing/2014/main" id="{57129688-3A72-5BDB-945D-725C1EF5724A}"/>
              </a:ext>
            </a:extLst>
          </p:cNvPr>
          <p:cNvSpPr txBox="1"/>
          <p:nvPr/>
        </p:nvSpPr>
        <p:spPr>
          <a:xfrm>
            <a:off x="1585556" y="5465850"/>
            <a:ext cx="6941995"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ARP(Address Resolution Protocol)</a:t>
            </a:r>
          </a:p>
        </p:txBody>
      </p:sp>
    </p:spTree>
    <p:extLst>
      <p:ext uri="{BB962C8B-B14F-4D97-AF65-F5344CB8AC3E}">
        <p14:creationId xmlns:p14="http://schemas.microsoft.com/office/powerpoint/2010/main" val="2573937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75454B43-E852-014A-F0BB-E89DC90E2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95" y="863621"/>
            <a:ext cx="10965810" cy="4931004"/>
          </a:xfrm>
          <a:prstGeom prst="rect">
            <a:avLst/>
          </a:prstGeom>
        </p:spPr>
      </p:pic>
    </p:spTree>
    <p:extLst>
      <p:ext uri="{BB962C8B-B14F-4D97-AF65-F5344CB8AC3E}">
        <p14:creationId xmlns:p14="http://schemas.microsoft.com/office/powerpoint/2010/main" val="423833500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75454B43-E852-014A-F0BB-E89DC90E2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95" y="863621"/>
            <a:ext cx="10965810" cy="4931004"/>
          </a:xfrm>
          <a:prstGeom prst="rect">
            <a:avLst/>
          </a:prstGeom>
        </p:spPr>
      </p:pic>
      <p:sp>
        <p:nvSpPr>
          <p:cNvPr id="2" name="楕円 1">
            <a:extLst>
              <a:ext uri="{FF2B5EF4-FFF2-40B4-BE49-F238E27FC236}">
                <a16:creationId xmlns:a16="http://schemas.microsoft.com/office/drawing/2014/main" id="{F0730FEF-167A-C0C4-7071-EAF6A9837734}"/>
              </a:ext>
            </a:extLst>
          </p:cNvPr>
          <p:cNvSpPr/>
          <p:nvPr/>
        </p:nvSpPr>
        <p:spPr>
          <a:xfrm>
            <a:off x="1109693" y="2026161"/>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91C3FA6B-78FF-C037-4A60-064CB1B64E79}"/>
              </a:ext>
            </a:extLst>
          </p:cNvPr>
          <p:cNvCxnSpPr>
            <a:cxnSpLocks/>
          </p:cNvCxnSpPr>
          <p:nvPr/>
        </p:nvCxnSpPr>
        <p:spPr>
          <a:xfrm>
            <a:off x="3565133" y="3581750"/>
            <a:ext cx="199318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6E9D6E9F-4A3D-3D5B-C294-5D59D13B96AC}"/>
              </a:ext>
            </a:extLst>
          </p:cNvPr>
          <p:cNvCxnSpPr>
            <a:cxnSpLocks/>
          </p:cNvCxnSpPr>
          <p:nvPr/>
        </p:nvCxnSpPr>
        <p:spPr>
          <a:xfrm>
            <a:off x="2065105" y="5194793"/>
            <a:ext cx="1294544"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DD7B2EA5-0C8D-56F3-3881-DC1075609110}"/>
              </a:ext>
            </a:extLst>
          </p:cNvPr>
          <p:cNvCxnSpPr>
            <a:cxnSpLocks/>
          </p:cNvCxnSpPr>
          <p:nvPr/>
        </p:nvCxnSpPr>
        <p:spPr>
          <a:xfrm>
            <a:off x="1734620" y="5778708"/>
            <a:ext cx="260107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02818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F41CED4B-B221-D6EE-C4E7-2E761CBA9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74" y="1263378"/>
            <a:ext cx="11050852" cy="3966168"/>
          </a:xfrm>
          <a:prstGeom prst="rect">
            <a:avLst/>
          </a:prstGeom>
        </p:spPr>
      </p:pic>
    </p:spTree>
    <p:extLst>
      <p:ext uri="{BB962C8B-B14F-4D97-AF65-F5344CB8AC3E}">
        <p14:creationId xmlns:p14="http://schemas.microsoft.com/office/powerpoint/2010/main" val="2252068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429E0DB-5C63-09E5-44C3-70342ABB2C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9028" y="406293"/>
            <a:ext cx="9993944" cy="5850668"/>
          </a:xfrm>
          <a:prstGeom prst="rect">
            <a:avLst/>
          </a:prstGeom>
        </p:spPr>
      </p:pic>
      <p:cxnSp>
        <p:nvCxnSpPr>
          <p:cNvPr id="4" name="直線コネクタ 3">
            <a:extLst>
              <a:ext uri="{FF2B5EF4-FFF2-40B4-BE49-F238E27FC236}">
                <a16:creationId xmlns:a16="http://schemas.microsoft.com/office/drawing/2014/main" id="{EFCD8274-7F8A-8202-6191-3A4D24EA59BF}"/>
              </a:ext>
            </a:extLst>
          </p:cNvPr>
          <p:cNvCxnSpPr>
            <a:cxnSpLocks/>
          </p:cNvCxnSpPr>
          <p:nvPr/>
        </p:nvCxnSpPr>
        <p:spPr>
          <a:xfrm>
            <a:off x="10120045" y="2864777"/>
            <a:ext cx="77056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8148F6D7-B305-4803-2DB3-D32F72B88DF2}"/>
              </a:ext>
            </a:extLst>
          </p:cNvPr>
          <p:cNvCxnSpPr>
            <a:cxnSpLocks/>
          </p:cNvCxnSpPr>
          <p:nvPr/>
        </p:nvCxnSpPr>
        <p:spPr>
          <a:xfrm>
            <a:off x="1910994" y="3327115"/>
            <a:ext cx="35754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57DB8D7C-1321-DE1A-5D7A-536EE8486325}"/>
              </a:ext>
            </a:extLst>
          </p:cNvPr>
          <p:cNvCxnSpPr>
            <a:cxnSpLocks/>
          </p:cNvCxnSpPr>
          <p:nvPr/>
        </p:nvCxnSpPr>
        <p:spPr>
          <a:xfrm>
            <a:off x="2784297" y="4755223"/>
            <a:ext cx="221921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楕円 9">
            <a:extLst>
              <a:ext uri="{FF2B5EF4-FFF2-40B4-BE49-F238E27FC236}">
                <a16:creationId xmlns:a16="http://schemas.microsoft.com/office/drawing/2014/main" id="{34D639F2-0458-9C74-1732-8071D4081C7D}"/>
              </a:ext>
            </a:extLst>
          </p:cNvPr>
          <p:cNvSpPr/>
          <p:nvPr/>
        </p:nvSpPr>
        <p:spPr>
          <a:xfrm>
            <a:off x="1544548" y="3352175"/>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1" name="直線コネクタ 10">
            <a:extLst>
              <a:ext uri="{FF2B5EF4-FFF2-40B4-BE49-F238E27FC236}">
                <a16:creationId xmlns:a16="http://schemas.microsoft.com/office/drawing/2014/main" id="{90BB759D-A491-A730-5CAA-71192618D1D7}"/>
              </a:ext>
            </a:extLst>
          </p:cNvPr>
          <p:cNvCxnSpPr>
            <a:cxnSpLocks/>
          </p:cNvCxnSpPr>
          <p:nvPr/>
        </p:nvCxnSpPr>
        <p:spPr>
          <a:xfrm>
            <a:off x="2104491" y="5760378"/>
            <a:ext cx="221921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963490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F41CED4B-B221-D6EE-C4E7-2E761CBA9D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574" y="1263378"/>
            <a:ext cx="11050852" cy="3966168"/>
          </a:xfrm>
          <a:prstGeom prst="rect">
            <a:avLst/>
          </a:prstGeom>
        </p:spPr>
      </p:pic>
      <p:sp>
        <p:nvSpPr>
          <p:cNvPr id="2" name="楕円 1">
            <a:extLst>
              <a:ext uri="{FF2B5EF4-FFF2-40B4-BE49-F238E27FC236}">
                <a16:creationId xmlns:a16="http://schemas.microsoft.com/office/drawing/2014/main" id="{A5EAB196-A60D-2C76-95BC-42B48EC1DD8C}"/>
              </a:ext>
            </a:extLst>
          </p:cNvPr>
          <p:cNvSpPr/>
          <p:nvPr/>
        </p:nvSpPr>
        <p:spPr>
          <a:xfrm>
            <a:off x="1130242" y="461524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B4AA2D19-AF18-0934-34E1-39453D496EA8}"/>
              </a:ext>
            </a:extLst>
          </p:cNvPr>
          <p:cNvSpPr txBox="1"/>
          <p:nvPr/>
        </p:nvSpPr>
        <p:spPr>
          <a:xfrm>
            <a:off x="5417817" y="4563878"/>
            <a:ext cx="6428287"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DHCP(Dynamic Host Configuration Protocol)</a:t>
            </a:r>
          </a:p>
        </p:txBody>
      </p:sp>
      <p:sp>
        <p:nvSpPr>
          <p:cNvPr id="5" name="テキスト ボックス 4">
            <a:extLst>
              <a:ext uri="{FF2B5EF4-FFF2-40B4-BE49-F238E27FC236}">
                <a16:creationId xmlns:a16="http://schemas.microsoft.com/office/drawing/2014/main" id="{6D0A572B-5022-B25B-CAA2-6D69D091D47D}"/>
              </a:ext>
            </a:extLst>
          </p:cNvPr>
          <p:cNvSpPr txBox="1"/>
          <p:nvPr/>
        </p:nvSpPr>
        <p:spPr>
          <a:xfrm>
            <a:off x="6785635" y="1736773"/>
            <a:ext cx="3118654" cy="400110"/>
          </a:xfrm>
          <a:prstGeom prst="rect">
            <a:avLst/>
          </a:prstGeom>
          <a:noFill/>
        </p:spPr>
        <p:txBody>
          <a:bodyPr wrap="square">
            <a:spAutoFit/>
          </a:bodyPr>
          <a:lstStyle/>
          <a:p>
            <a:r>
              <a:rPr lang="en-US" altLang="ja-JP" sz="2000" b="1" dirty="0">
                <a:solidFill>
                  <a:srgbClr val="0070C0"/>
                </a:solidFill>
              </a:rPr>
              <a:t>File Transfer Protocol</a:t>
            </a:r>
          </a:p>
        </p:txBody>
      </p:sp>
      <p:sp>
        <p:nvSpPr>
          <p:cNvPr id="6" name="テキスト ボックス 5">
            <a:extLst>
              <a:ext uri="{FF2B5EF4-FFF2-40B4-BE49-F238E27FC236}">
                <a16:creationId xmlns:a16="http://schemas.microsoft.com/office/drawing/2014/main" id="{1A986AC4-1FDF-C968-3298-02BBF2D8CF03}"/>
              </a:ext>
            </a:extLst>
          </p:cNvPr>
          <p:cNvSpPr txBox="1"/>
          <p:nvPr/>
        </p:nvSpPr>
        <p:spPr>
          <a:xfrm>
            <a:off x="5193139" y="3046407"/>
            <a:ext cx="5656371"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NTP(Network Time Protocol)</a:t>
            </a:r>
          </a:p>
        </p:txBody>
      </p:sp>
      <p:sp>
        <p:nvSpPr>
          <p:cNvPr id="7" name="テキスト ボックス 6">
            <a:extLst>
              <a:ext uri="{FF2B5EF4-FFF2-40B4-BE49-F238E27FC236}">
                <a16:creationId xmlns:a16="http://schemas.microsoft.com/office/drawing/2014/main" id="{0813E6B0-3A6F-CEB1-FA51-45396A39C594}"/>
              </a:ext>
            </a:extLst>
          </p:cNvPr>
          <p:cNvSpPr txBox="1"/>
          <p:nvPr/>
        </p:nvSpPr>
        <p:spPr>
          <a:xfrm>
            <a:off x="4801008" y="3615361"/>
            <a:ext cx="5656371"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SMTP(Simple Mail Transfer Protocol)</a:t>
            </a:r>
          </a:p>
        </p:txBody>
      </p:sp>
    </p:spTree>
    <p:extLst>
      <p:ext uri="{BB962C8B-B14F-4D97-AF65-F5344CB8AC3E}">
        <p14:creationId xmlns:p14="http://schemas.microsoft.com/office/powerpoint/2010/main" val="279436155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EB05F171-1A57-DD7B-8E78-03A4D3DC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81" y="1277794"/>
            <a:ext cx="11167518" cy="3941477"/>
          </a:xfrm>
          <a:prstGeom prst="rect">
            <a:avLst/>
          </a:prstGeom>
        </p:spPr>
      </p:pic>
    </p:spTree>
    <p:extLst>
      <p:ext uri="{BB962C8B-B14F-4D97-AF65-F5344CB8AC3E}">
        <p14:creationId xmlns:p14="http://schemas.microsoft.com/office/powerpoint/2010/main" val="400257570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EB05F171-1A57-DD7B-8E78-03A4D3DCE6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781" y="1277794"/>
            <a:ext cx="11167518" cy="3941477"/>
          </a:xfrm>
          <a:prstGeom prst="rect">
            <a:avLst/>
          </a:prstGeom>
        </p:spPr>
      </p:pic>
      <p:sp>
        <p:nvSpPr>
          <p:cNvPr id="2" name="テキスト ボックス 1">
            <a:extLst>
              <a:ext uri="{FF2B5EF4-FFF2-40B4-BE49-F238E27FC236}">
                <a16:creationId xmlns:a16="http://schemas.microsoft.com/office/drawing/2014/main" id="{C6985CF2-8DA1-C39E-06EC-4BE9D3260992}"/>
              </a:ext>
            </a:extLst>
          </p:cNvPr>
          <p:cNvSpPr txBox="1"/>
          <p:nvPr/>
        </p:nvSpPr>
        <p:spPr>
          <a:xfrm>
            <a:off x="6858344" y="5219271"/>
            <a:ext cx="3035669" cy="400110"/>
          </a:xfrm>
          <a:prstGeom prst="rect">
            <a:avLst/>
          </a:prstGeom>
          <a:noFill/>
        </p:spPr>
        <p:txBody>
          <a:bodyPr wrap="square">
            <a:spAutoFit/>
          </a:bodyPr>
          <a:lstStyle/>
          <a:p>
            <a:r>
              <a:rPr lang="ja-JP" altLang="en-US" sz="2000" b="1" dirty="0">
                <a:solidFill>
                  <a:srgbClr val="0070C0"/>
                </a:solidFill>
              </a:rPr>
              <a:t>⇒ インデックス</a:t>
            </a:r>
            <a:endParaRPr lang="en-US" altLang="ja-JP" sz="2000" b="1" dirty="0">
              <a:solidFill>
                <a:srgbClr val="0070C0"/>
              </a:solidFill>
            </a:endParaRPr>
          </a:p>
        </p:txBody>
      </p:sp>
      <p:sp>
        <p:nvSpPr>
          <p:cNvPr id="4" name="テキスト ボックス 3">
            <a:extLst>
              <a:ext uri="{FF2B5EF4-FFF2-40B4-BE49-F238E27FC236}">
                <a16:creationId xmlns:a16="http://schemas.microsoft.com/office/drawing/2014/main" id="{E2C0329C-E4A7-A725-C71E-5FB1068E0E3D}"/>
              </a:ext>
            </a:extLst>
          </p:cNvPr>
          <p:cNvSpPr txBox="1"/>
          <p:nvPr/>
        </p:nvSpPr>
        <p:spPr>
          <a:xfrm>
            <a:off x="8274465" y="3114357"/>
            <a:ext cx="3035669" cy="400110"/>
          </a:xfrm>
          <a:prstGeom prst="rect">
            <a:avLst/>
          </a:prstGeom>
          <a:noFill/>
        </p:spPr>
        <p:txBody>
          <a:bodyPr wrap="square">
            <a:spAutoFit/>
          </a:bodyPr>
          <a:lstStyle/>
          <a:p>
            <a:r>
              <a:rPr lang="ja-JP" altLang="en-US" sz="2000" b="1" dirty="0">
                <a:solidFill>
                  <a:srgbClr val="0070C0"/>
                </a:solidFill>
              </a:rPr>
              <a:t>⇒ ログ</a:t>
            </a:r>
            <a:endParaRPr lang="en-US" altLang="ja-JP" sz="2000" b="1" dirty="0">
              <a:solidFill>
                <a:srgbClr val="0070C0"/>
              </a:solidFill>
            </a:endParaRPr>
          </a:p>
        </p:txBody>
      </p:sp>
      <p:sp>
        <p:nvSpPr>
          <p:cNvPr id="5" name="テキスト ボックス 4">
            <a:extLst>
              <a:ext uri="{FF2B5EF4-FFF2-40B4-BE49-F238E27FC236}">
                <a16:creationId xmlns:a16="http://schemas.microsoft.com/office/drawing/2014/main" id="{01E72F62-38D6-9A59-5B94-D66BA2385F1B}"/>
              </a:ext>
            </a:extLst>
          </p:cNvPr>
          <p:cNvSpPr txBox="1"/>
          <p:nvPr/>
        </p:nvSpPr>
        <p:spPr>
          <a:xfrm>
            <a:off x="8171724" y="2191941"/>
            <a:ext cx="3035669" cy="400110"/>
          </a:xfrm>
          <a:prstGeom prst="rect">
            <a:avLst/>
          </a:prstGeom>
          <a:noFill/>
        </p:spPr>
        <p:txBody>
          <a:bodyPr wrap="square">
            <a:spAutoFit/>
          </a:bodyPr>
          <a:lstStyle/>
          <a:p>
            <a:r>
              <a:rPr lang="ja-JP" altLang="en-US" sz="2000" b="1" dirty="0">
                <a:solidFill>
                  <a:srgbClr val="0070C0"/>
                </a:solidFill>
              </a:rPr>
              <a:t>⇒ レプリケーション</a:t>
            </a:r>
            <a:endParaRPr lang="en-US" altLang="ja-JP" sz="2000" b="1" dirty="0">
              <a:solidFill>
                <a:srgbClr val="0070C0"/>
              </a:solidFill>
            </a:endParaRPr>
          </a:p>
        </p:txBody>
      </p:sp>
      <p:sp>
        <p:nvSpPr>
          <p:cNvPr id="6" name="楕円 5">
            <a:extLst>
              <a:ext uri="{FF2B5EF4-FFF2-40B4-BE49-F238E27FC236}">
                <a16:creationId xmlns:a16="http://schemas.microsoft.com/office/drawing/2014/main" id="{85A40C2B-7CEC-5FBE-419E-3903A8C625D5}"/>
              </a:ext>
            </a:extLst>
          </p:cNvPr>
          <p:cNvSpPr/>
          <p:nvPr/>
        </p:nvSpPr>
        <p:spPr>
          <a:xfrm>
            <a:off x="1130242" y="356583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04451955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7BEF9A32-3C5F-A33C-80F2-B9C98B5DB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12" y="571156"/>
            <a:ext cx="10115576" cy="5674592"/>
          </a:xfrm>
          <a:prstGeom prst="rect">
            <a:avLst/>
          </a:prstGeom>
        </p:spPr>
      </p:pic>
    </p:spTree>
    <p:extLst>
      <p:ext uri="{BB962C8B-B14F-4D97-AF65-F5344CB8AC3E}">
        <p14:creationId xmlns:p14="http://schemas.microsoft.com/office/powerpoint/2010/main" val="10718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7BEF9A32-3C5F-A33C-80F2-B9C98B5DB0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8212" y="571156"/>
            <a:ext cx="10115576" cy="5674592"/>
          </a:xfrm>
          <a:prstGeom prst="rect">
            <a:avLst/>
          </a:prstGeom>
        </p:spPr>
      </p:pic>
      <p:sp>
        <p:nvSpPr>
          <p:cNvPr id="2" name="楕円 1">
            <a:extLst>
              <a:ext uri="{FF2B5EF4-FFF2-40B4-BE49-F238E27FC236}">
                <a16:creationId xmlns:a16="http://schemas.microsoft.com/office/drawing/2014/main" id="{5C15952D-6F30-D860-C33A-76EE0486F30F}"/>
              </a:ext>
            </a:extLst>
          </p:cNvPr>
          <p:cNvSpPr/>
          <p:nvPr/>
        </p:nvSpPr>
        <p:spPr>
          <a:xfrm>
            <a:off x="1397369" y="408981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730355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DFAC94A-6E47-573B-DB44-98C38858E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97" y="1504497"/>
            <a:ext cx="10707005" cy="2317490"/>
          </a:xfrm>
          <a:prstGeom prst="rect">
            <a:avLst/>
          </a:prstGeom>
        </p:spPr>
      </p:pic>
    </p:spTree>
    <p:extLst>
      <p:ext uri="{BB962C8B-B14F-4D97-AF65-F5344CB8AC3E}">
        <p14:creationId xmlns:p14="http://schemas.microsoft.com/office/powerpoint/2010/main" val="388356403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DFAC94A-6E47-573B-DB44-98C38858E7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2497" y="1504497"/>
            <a:ext cx="10707005" cy="2317490"/>
          </a:xfrm>
          <a:prstGeom prst="rect">
            <a:avLst/>
          </a:prstGeom>
        </p:spPr>
      </p:pic>
      <p:sp>
        <p:nvSpPr>
          <p:cNvPr id="2" name="楕円 1">
            <a:extLst>
              <a:ext uri="{FF2B5EF4-FFF2-40B4-BE49-F238E27FC236}">
                <a16:creationId xmlns:a16="http://schemas.microsoft.com/office/drawing/2014/main" id="{CDE3C01D-FD64-F15E-3871-B90B8EA309A7}"/>
              </a:ext>
            </a:extLst>
          </p:cNvPr>
          <p:cNvSpPr/>
          <p:nvPr/>
        </p:nvSpPr>
        <p:spPr>
          <a:xfrm>
            <a:off x="6226223" y="325761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98315D46-F1CE-C9DD-287B-5E009AAFD2E3}"/>
              </a:ext>
            </a:extLst>
          </p:cNvPr>
          <p:cNvSpPr txBox="1"/>
          <p:nvPr/>
        </p:nvSpPr>
        <p:spPr>
          <a:xfrm>
            <a:off x="1538554" y="4074579"/>
            <a:ext cx="9454793" cy="1015663"/>
          </a:xfrm>
          <a:prstGeom prst="rect">
            <a:avLst/>
          </a:prstGeom>
          <a:noFill/>
        </p:spPr>
        <p:txBody>
          <a:bodyPr wrap="square">
            <a:spAutoFit/>
          </a:bodyPr>
          <a:lstStyle/>
          <a:p>
            <a:r>
              <a:rPr lang="ja-JP" altLang="en-US" sz="2000" b="1" dirty="0">
                <a:solidFill>
                  <a:srgbClr val="0070C0"/>
                </a:solidFill>
              </a:rPr>
              <a:t>間隔尺度：</a:t>
            </a:r>
            <a:r>
              <a:rPr lang="ja-JP" altLang="en-US" sz="2000" b="1" dirty="0"/>
              <a:t>数値の間に等しい間隔がある尺度で、数値の順序に意味がある一方で、ゼロの値が特別な意味を持たない尺度です。例えば、摂氏温度や偏差値、西暦年などが該当します。﻿</a:t>
            </a:r>
          </a:p>
        </p:txBody>
      </p:sp>
    </p:spTree>
    <p:extLst>
      <p:ext uri="{BB962C8B-B14F-4D97-AF65-F5344CB8AC3E}">
        <p14:creationId xmlns:p14="http://schemas.microsoft.com/office/powerpoint/2010/main" val="230971491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BE26D7DA-CF62-01D0-1694-A8907055D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14" y="906549"/>
            <a:ext cx="11012771" cy="4877802"/>
          </a:xfrm>
          <a:prstGeom prst="rect">
            <a:avLst/>
          </a:prstGeom>
        </p:spPr>
      </p:pic>
    </p:spTree>
    <p:extLst>
      <p:ext uri="{BB962C8B-B14F-4D97-AF65-F5344CB8AC3E}">
        <p14:creationId xmlns:p14="http://schemas.microsoft.com/office/powerpoint/2010/main" val="36460786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BE26D7DA-CF62-01D0-1694-A8907055D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9614" y="906549"/>
            <a:ext cx="11012771" cy="4877802"/>
          </a:xfrm>
          <a:prstGeom prst="rect">
            <a:avLst/>
          </a:prstGeom>
        </p:spPr>
      </p:pic>
      <p:sp>
        <p:nvSpPr>
          <p:cNvPr id="2" name="楕円 1">
            <a:extLst>
              <a:ext uri="{FF2B5EF4-FFF2-40B4-BE49-F238E27FC236}">
                <a16:creationId xmlns:a16="http://schemas.microsoft.com/office/drawing/2014/main" id="{EE5E86E6-69D4-3BB8-448D-A8305E3117BB}"/>
              </a:ext>
            </a:extLst>
          </p:cNvPr>
          <p:cNvSpPr/>
          <p:nvPr/>
        </p:nvSpPr>
        <p:spPr>
          <a:xfrm>
            <a:off x="1089144" y="317550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3AD8C9E9-8F9D-2DA1-1B3F-F6D4DF441D6D}"/>
              </a:ext>
            </a:extLst>
          </p:cNvPr>
          <p:cNvSpPr txBox="1"/>
          <p:nvPr/>
        </p:nvSpPr>
        <p:spPr>
          <a:xfrm>
            <a:off x="7284378" y="2274134"/>
            <a:ext cx="4318007"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CSS(Cascading Style Sheets)</a:t>
            </a:r>
          </a:p>
        </p:txBody>
      </p:sp>
      <p:sp>
        <p:nvSpPr>
          <p:cNvPr id="5" name="テキスト ボックス 4">
            <a:extLst>
              <a:ext uri="{FF2B5EF4-FFF2-40B4-BE49-F238E27FC236}">
                <a16:creationId xmlns:a16="http://schemas.microsoft.com/office/drawing/2014/main" id="{F9458C47-D28D-C8C4-4074-41E01F52574E}"/>
              </a:ext>
            </a:extLst>
          </p:cNvPr>
          <p:cNvSpPr txBox="1"/>
          <p:nvPr/>
        </p:nvSpPr>
        <p:spPr>
          <a:xfrm>
            <a:off x="6610052" y="4269494"/>
            <a:ext cx="4054523" cy="400110"/>
          </a:xfrm>
          <a:prstGeom prst="rect">
            <a:avLst/>
          </a:prstGeom>
          <a:noFill/>
        </p:spPr>
        <p:txBody>
          <a:bodyPr wrap="square">
            <a:spAutoFit/>
          </a:bodyPr>
          <a:lstStyle/>
          <a:p>
            <a:r>
              <a:rPr lang="ja-JP" altLang="en-US" sz="2000" b="1" dirty="0">
                <a:solidFill>
                  <a:srgbClr val="0070C0"/>
                </a:solidFill>
              </a:rPr>
              <a:t>⇒ ソーシャルブックマーク</a:t>
            </a:r>
            <a:endParaRPr lang="en-US" altLang="ja-JP" sz="2000" b="1" dirty="0">
              <a:solidFill>
                <a:srgbClr val="0070C0"/>
              </a:solidFill>
            </a:endParaRPr>
          </a:p>
        </p:txBody>
      </p:sp>
      <p:sp>
        <p:nvSpPr>
          <p:cNvPr id="6" name="テキスト ボックス 5">
            <a:extLst>
              <a:ext uri="{FF2B5EF4-FFF2-40B4-BE49-F238E27FC236}">
                <a16:creationId xmlns:a16="http://schemas.microsoft.com/office/drawing/2014/main" id="{B78472A3-EF43-00BB-D5FA-9FB303417C6E}"/>
              </a:ext>
            </a:extLst>
          </p:cNvPr>
          <p:cNvSpPr txBox="1"/>
          <p:nvPr/>
        </p:nvSpPr>
        <p:spPr>
          <a:xfrm>
            <a:off x="2190452" y="5305472"/>
            <a:ext cx="4054523"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HTTPS</a:t>
            </a:r>
            <a:r>
              <a:rPr lang="ja-JP" altLang="en-US" sz="2000" b="1" dirty="0">
                <a:solidFill>
                  <a:srgbClr val="0070C0"/>
                </a:solidFill>
              </a:rPr>
              <a:t>など</a:t>
            </a:r>
            <a:endParaRPr lang="en-US" altLang="ja-JP" sz="2000" b="1" dirty="0">
              <a:solidFill>
                <a:srgbClr val="0070C0"/>
              </a:solidFill>
            </a:endParaRPr>
          </a:p>
        </p:txBody>
      </p:sp>
    </p:spTree>
    <p:extLst>
      <p:ext uri="{BB962C8B-B14F-4D97-AF65-F5344CB8AC3E}">
        <p14:creationId xmlns:p14="http://schemas.microsoft.com/office/powerpoint/2010/main" val="31007947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CAE2EDE6-78A3-A4E2-2F6D-749BA9820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66" y="1751463"/>
            <a:ext cx="11097385" cy="2933552"/>
          </a:xfrm>
          <a:prstGeom prst="rect">
            <a:avLst/>
          </a:prstGeom>
        </p:spPr>
      </p:pic>
    </p:spTree>
    <p:extLst>
      <p:ext uri="{BB962C8B-B14F-4D97-AF65-F5344CB8AC3E}">
        <p14:creationId xmlns:p14="http://schemas.microsoft.com/office/powerpoint/2010/main" val="188779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AI によって生成されたコンテンツは間違っている可能性があります。">
            <a:extLst>
              <a:ext uri="{FF2B5EF4-FFF2-40B4-BE49-F238E27FC236}">
                <a16:creationId xmlns:a16="http://schemas.microsoft.com/office/drawing/2014/main" id="{3174E74B-A6F0-8E16-6D05-50DE3EA93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707" y="1639249"/>
            <a:ext cx="10536586" cy="2120571"/>
          </a:xfrm>
          <a:prstGeom prst="rect">
            <a:avLst/>
          </a:prstGeom>
        </p:spPr>
      </p:pic>
    </p:spTree>
    <p:extLst>
      <p:ext uri="{BB962C8B-B14F-4D97-AF65-F5344CB8AC3E}">
        <p14:creationId xmlns:p14="http://schemas.microsoft.com/office/powerpoint/2010/main" val="24555930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CAE2EDE6-78A3-A4E2-2F6D-749BA98204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366" y="1751463"/>
            <a:ext cx="11097385" cy="2933552"/>
          </a:xfrm>
          <a:prstGeom prst="rect">
            <a:avLst/>
          </a:prstGeom>
        </p:spPr>
      </p:pic>
      <p:sp>
        <p:nvSpPr>
          <p:cNvPr id="2" name="楕円 1">
            <a:extLst>
              <a:ext uri="{FF2B5EF4-FFF2-40B4-BE49-F238E27FC236}">
                <a16:creationId xmlns:a16="http://schemas.microsoft.com/office/drawing/2014/main" id="{330F5E34-9249-F4B7-3DBB-C0FF78D8A587}"/>
              </a:ext>
            </a:extLst>
          </p:cNvPr>
          <p:cNvSpPr/>
          <p:nvPr/>
        </p:nvSpPr>
        <p:spPr>
          <a:xfrm>
            <a:off x="1130240" y="3494005"/>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12111377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86A010EC-EEA9-A05A-285E-87AF2B9AA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952" y="329902"/>
            <a:ext cx="9178095" cy="1698113"/>
          </a:xfrm>
          <a:prstGeom prst="rect">
            <a:avLst/>
          </a:prstGeom>
        </p:spPr>
      </p:pic>
      <p:pic>
        <p:nvPicPr>
          <p:cNvPr id="5" name="図 4" descr="テーブル&#10;&#10;AI によって生成されたコンテンツは間違っている可能性があります。">
            <a:extLst>
              <a:ext uri="{FF2B5EF4-FFF2-40B4-BE49-F238E27FC236}">
                <a16:creationId xmlns:a16="http://schemas.microsoft.com/office/drawing/2014/main" id="{674E00D0-9935-5540-51D1-C68313E71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560" y="2167847"/>
            <a:ext cx="4139335" cy="4008343"/>
          </a:xfrm>
          <a:prstGeom prst="rect">
            <a:avLst/>
          </a:prstGeom>
        </p:spPr>
      </p:pic>
      <p:pic>
        <p:nvPicPr>
          <p:cNvPr id="7" name="図 6" descr="テーブル&#10;&#10;AI によって生成されたコンテンツは間違っている可能性があります。">
            <a:extLst>
              <a:ext uri="{FF2B5EF4-FFF2-40B4-BE49-F238E27FC236}">
                <a16:creationId xmlns:a16="http://schemas.microsoft.com/office/drawing/2014/main" id="{C055DE11-DB83-635E-731C-3E2E19295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263" y="2028015"/>
            <a:ext cx="2998619" cy="2244823"/>
          </a:xfrm>
          <a:prstGeom prst="rect">
            <a:avLst/>
          </a:prstGeom>
        </p:spPr>
      </p:pic>
      <p:pic>
        <p:nvPicPr>
          <p:cNvPr id="9" name="図 8" descr="テキスト, 手紙&#10;&#10;AI によって生成されたコンテンツは間違っている可能性があります。">
            <a:extLst>
              <a:ext uri="{FF2B5EF4-FFF2-40B4-BE49-F238E27FC236}">
                <a16:creationId xmlns:a16="http://schemas.microsoft.com/office/drawing/2014/main" id="{8C348EE1-98DE-C0CE-61A0-237C8F3AA918}"/>
              </a:ext>
            </a:extLst>
          </p:cNvPr>
          <p:cNvPicPr>
            <a:picLocks noChangeAspect="1"/>
          </p:cNvPicPr>
          <p:nvPr/>
        </p:nvPicPr>
        <p:blipFill rotWithShape="1">
          <a:blip r:embed="rId5">
            <a:extLst>
              <a:ext uri="{28A0092B-C50C-407E-A947-70E740481C1C}">
                <a14:useLocalDpi xmlns:a14="http://schemas.microsoft.com/office/drawing/2010/main" val="0"/>
              </a:ext>
            </a:extLst>
          </a:blip>
          <a:srcRect b="49956"/>
          <a:stretch/>
        </p:blipFill>
        <p:spPr>
          <a:xfrm>
            <a:off x="6879327" y="4577738"/>
            <a:ext cx="2486230" cy="377151"/>
          </a:xfrm>
          <a:prstGeom prst="rect">
            <a:avLst/>
          </a:prstGeom>
        </p:spPr>
      </p:pic>
      <p:pic>
        <p:nvPicPr>
          <p:cNvPr id="11" name="図 10" descr="テキスト, 手紙&#10;&#10;AI によって生成されたコンテンツは間違っている可能性があります。">
            <a:extLst>
              <a:ext uri="{FF2B5EF4-FFF2-40B4-BE49-F238E27FC236}">
                <a16:creationId xmlns:a16="http://schemas.microsoft.com/office/drawing/2014/main" id="{33837629-EE5A-6B72-4034-26006F5EBE1C}"/>
              </a:ext>
            </a:extLst>
          </p:cNvPr>
          <p:cNvPicPr>
            <a:picLocks noChangeAspect="1"/>
          </p:cNvPicPr>
          <p:nvPr/>
        </p:nvPicPr>
        <p:blipFill rotWithShape="1">
          <a:blip r:embed="rId6">
            <a:extLst>
              <a:ext uri="{28A0092B-C50C-407E-A947-70E740481C1C}">
                <a14:useLocalDpi xmlns:a14="http://schemas.microsoft.com/office/drawing/2010/main" val="0"/>
              </a:ext>
            </a:extLst>
          </a:blip>
          <a:srcRect t="44891"/>
          <a:stretch/>
        </p:blipFill>
        <p:spPr>
          <a:xfrm>
            <a:off x="6969361" y="5608589"/>
            <a:ext cx="3470778" cy="447365"/>
          </a:xfrm>
          <a:prstGeom prst="rect">
            <a:avLst/>
          </a:prstGeom>
        </p:spPr>
      </p:pic>
      <p:pic>
        <p:nvPicPr>
          <p:cNvPr id="12" name="図 11" descr="テキスト, 手紙&#10;&#10;AI によって生成されたコンテンツは間違っている可能性があります。">
            <a:extLst>
              <a:ext uri="{FF2B5EF4-FFF2-40B4-BE49-F238E27FC236}">
                <a16:creationId xmlns:a16="http://schemas.microsoft.com/office/drawing/2014/main" id="{374FCE02-51C7-17F7-E5DD-C292B40E358D}"/>
              </a:ext>
            </a:extLst>
          </p:cNvPr>
          <p:cNvPicPr>
            <a:picLocks noChangeAspect="1"/>
          </p:cNvPicPr>
          <p:nvPr/>
        </p:nvPicPr>
        <p:blipFill rotWithShape="1">
          <a:blip r:embed="rId5">
            <a:extLst>
              <a:ext uri="{28A0092B-C50C-407E-A947-70E740481C1C}">
                <a14:useLocalDpi xmlns:a14="http://schemas.microsoft.com/office/drawing/2010/main" val="0"/>
              </a:ext>
            </a:extLst>
          </a:blip>
          <a:srcRect t="49956"/>
          <a:stretch/>
        </p:blipFill>
        <p:spPr>
          <a:xfrm>
            <a:off x="6879327" y="5265476"/>
            <a:ext cx="2486230" cy="377151"/>
          </a:xfrm>
          <a:prstGeom prst="rect">
            <a:avLst/>
          </a:prstGeom>
        </p:spPr>
      </p:pic>
      <p:pic>
        <p:nvPicPr>
          <p:cNvPr id="13" name="図 12" descr="テキスト, 手紙&#10;&#10;AI によって生成されたコンテンツは間違っている可能性があります。">
            <a:extLst>
              <a:ext uri="{FF2B5EF4-FFF2-40B4-BE49-F238E27FC236}">
                <a16:creationId xmlns:a16="http://schemas.microsoft.com/office/drawing/2014/main" id="{E25CDA4E-B8D2-21DE-03B0-25192EAC521E}"/>
              </a:ext>
            </a:extLst>
          </p:cNvPr>
          <p:cNvPicPr>
            <a:picLocks noChangeAspect="1"/>
          </p:cNvPicPr>
          <p:nvPr/>
        </p:nvPicPr>
        <p:blipFill rotWithShape="1">
          <a:blip r:embed="rId6">
            <a:extLst>
              <a:ext uri="{28A0092B-C50C-407E-A947-70E740481C1C}">
                <a14:useLocalDpi xmlns:a14="http://schemas.microsoft.com/office/drawing/2010/main" val="0"/>
              </a:ext>
            </a:extLst>
          </a:blip>
          <a:srcRect b="44891"/>
          <a:stretch/>
        </p:blipFill>
        <p:spPr>
          <a:xfrm>
            <a:off x="6969361" y="4954889"/>
            <a:ext cx="3470778" cy="447365"/>
          </a:xfrm>
          <a:prstGeom prst="rect">
            <a:avLst/>
          </a:prstGeom>
        </p:spPr>
      </p:pic>
    </p:spTree>
    <p:extLst>
      <p:ext uri="{BB962C8B-B14F-4D97-AF65-F5344CB8AC3E}">
        <p14:creationId xmlns:p14="http://schemas.microsoft.com/office/powerpoint/2010/main" val="21461514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86A010EC-EEA9-A05A-285E-87AF2B9AAE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06952" y="329902"/>
            <a:ext cx="9178095" cy="1698113"/>
          </a:xfrm>
          <a:prstGeom prst="rect">
            <a:avLst/>
          </a:prstGeom>
        </p:spPr>
      </p:pic>
      <p:pic>
        <p:nvPicPr>
          <p:cNvPr id="5" name="図 4" descr="テーブル&#10;&#10;AI によって生成されたコンテンツは間違っている可能性があります。">
            <a:extLst>
              <a:ext uri="{FF2B5EF4-FFF2-40B4-BE49-F238E27FC236}">
                <a16:creationId xmlns:a16="http://schemas.microsoft.com/office/drawing/2014/main" id="{674E00D0-9935-5540-51D1-C68313E717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4560" y="2167847"/>
            <a:ext cx="4139335" cy="4008343"/>
          </a:xfrm>
          <a:prstGeom prst="rect">
            <a:avLst/>
          </a:prstGeom>
        </p:spPr>
      </p:pic>
      <p:pic>
        <p:nvPicPr>
          <p:cNvPr id="7" name="図 6" descr="テーブル&#10;&#10;AI によって生成されたコンテンツは間違っている可能性があります。">
            <a:extLst>
              <a:ext uri="{FF2B5EF4-FFF2-40B4-BE49-F238E27FC236}">
                <a16:creationId xmlns:a16="http://schemas.microsoft.com/office/drawing/2014/main" id="{C055DE11-DB83-635E-731C-3E2E19295C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54263" y="2028015"/>
            <a:ext cx="2998619" cy="2244823"/>
          </a:xfrm>
          <a:prstGeom prst="rect">
            <a:avLst/>
          </a:prstGeom>
        </p:spPr>
      </p:pic>
      <p:pic>
        <p:nvPicPr>
          <p:cNvPr id="9" name="図 8" descr="テキスト, 手紙&#10;&#10;AI によって生成されたコンテンツは間違っている可能性があります。">
            <a:extLst>
              <a:ext uri="{FF2B5EF4-FFF2-40B4-BE49-F238E27FC236}">
                <a16:creationId xmlns:a16="http://schemas.microsoft.com/office/drawing/2014/main" id="{8C348EE1-98DE-C0CE-61A0-237C8F3AA918}"/>
              </a:ext>
            </a:extLst>
          </p:cNvPr>
          <p:cNvPicPr>
            <a:picLocks noChangeAspect="1"/>
          </p:cNvPicPr>
          <p:nvPr/>
        </p:nvPicPr>
        <p:blipFill rotWithShape="1">
          <a:blip r:embed="rId5">
            <a:extLst>
              <a:ext uri="{28A0092B-C50C-407E-A947-70E740481C1C}">
                <a14:useLocalDpi xmlns:a14="http://schemas.microsoft.com/office/drawing/2010/main" val="0"/>
              </a:ext>
            </a:extLst>
          </a:blip>
          <a:srcRect b="49956"/>
          <a:stretch/>
        </p:blipFill>
        <p:spPr>
          <a:xfrm>
            <a:off x="6879327" y="4577738"/>
            <a:ext cx="2486230" cy="377151"/>
          </a:xfrm>
          <a:prstGeom prst="rect">
            <a:avLst/>
          </a:prstGeom>
        </p:spPr>
      </p:pic>
      <p:pic>
        <p:nvPicPr>
          <p:cNvPr id="11" name="図 10" descr="テキスト, 手紙&#10;&#10;AI によって生成されたコンテンツは間違っている可能性があります。">
            <a:extLst>
              <a:ext uri="{FF2B5EF4-FFF2-40B4-BE49-F238E27FC236}">
                <a16:creationId xmlns:a16="http://schemas.microsoft.com/office/drawing/2014/main" id="{33837629-EE5A-6B72-4034-26006F5EBE1C}"/>
              </a:ext>
            </a:extLst>
          </p:cNvPr>
          <p:cNvPicPr>
            <a:picLocks noChangeAspect="1"/>
          </p:cNvPicPr>
          <p:nvPr/>
        </p:nvPicPr>
        <p:blipFill rotWithShape="1">
          <a:blip r:embed="rId6">
            <a:extLst>
              <a:ext uri="{28A0092B-C50C-407E-A947-70E740481C1C}">
                <a14:useLocalDpi xmlns:a14="http://schemas.microsoft.com/office/drawing/2010/main" val="0"/>
              </a:ext>
            </a:extLst>
          </a:blip>
          <a:srcRect t="44891"/>
          <a:stretch/>
        </p:blipFill>
        <p:spPr>
          <a:xfrm>
            <a:off x="6969361" y="5608589"/>
            <a:ext cx="3470778" cy="447365"/>
          </a:xfrm>
          <a:prstGeom prst="rect">
            <a:avLst/>
          </a:prstGeom>
        </p:spPr>
      </p:pic>
      <p:pic>
        <p:nvPicPr>
          <p:cNvPr id="12" name="図 11" descr="テキスト, 手紙&#10;&#10;AI によって生成されたコンテンツは間違っている可能性があります。">
            <a:extLst>
              <a:ext uri="{FF2B5EF4-FFF2-40B4-BE49-F238E27FC236}">
                <a16:creationId xmlns:a16="http://schemas.microsoft.com/office/drawing/2014/main" id="{374FCE02-51C7-17F7-E5DD-C292B40E358D}"/>
              </a:ext>
            </a:extLst>
          </p:cNvPr>
          <p:cNvPicPr>
            <a:picLocks noChangeAspect="1"/>
          </p:cNvPicPr>
          <p:nvPr/>
        </p:nvPicPr>
        <p:blipFill rotWithShape="1">
          <a:blip r:embed="rId5">
            <a:extLst>
              <a:ext uri="{28A0092B-C50C-407E-A947-70E740481C1C}">
                <a14:useLocalDpi xmlns:a14="http://schemas.microsoft.com/office/drawing/2010/main" val="0"/>
              </a:ext>
            </a:extLst>
          </a:blip>
          <a:srcRect t="49956"/>
          <a:stretch/>
        </p:blipFill>
        <p:spPr>
          <a:xfrm>
            <a:off x="6879327" y="5265476"/>
            <a:ext cx="2486230" cy="377151"/>
          </a:xfrm>
          <a:prstGeom prst="rect">
            <a:avLst/>
          </a:prstGeom>
        </p:spPr>
      </p:pic>
      <p:pic>
        <p:nvPicPr>
          <p:cNvPr id="13" name="図 12" descr="テキスト, 手紙&#10;&#10;AI によって生成されたコンテンツは間違っている可能性があります。">
            <a:extLst>
              <a:ext uri="{FF2B5EF4-FFF2-40B4-BE49-F238E27FC236}">
                <a16:creationId xmlns:a16="http://schemas.microsoft.com/office/drawing/2014/main" id="{E25CDA4E-B8D2-21DE-03B0-25192EAC521E}"/>
              </a:ext>
            </a:extLst>
          </p:cNvPr>
          <p:cNvPicPr>
            <a:picLocks noChangeAspect="1"/>
          </p:cNvPicPr>
          <p:nvPr/>
        </p:nvPicPr>
        <p:blipFill rotWithShape="1">
          <a:blip r:embed="rId6">
            <a:extLst>
              <a:ext uri="{28A0092B-C50C-407E-A947-70E740481C1C}">
                <a14:useLocalDpi xmlns:a14="http://schemas.microsoft.com/office/drawing/2010/main" val="0"/>
              </a:ext>
            </a:extLst>
          </a:blip>
          <a:srcRect b="44891"/>
          <a:stretch/>
        </p:blipFill>
        <p:spPr>
          <a:xfrm>
            <a:off x="6969361" y="4954889"/>
            <a:ext cx="3470778" cy="447365"/>
          </a:xfrm>
          <a:prstGeom prst="rect">
            <a:avLst/>
          </a:prstGeom>
        </p:spPr>
      </p:pic>
      <p:cxnSp>
        <p:nvCxnSpPr>
          <p:cNvPr id="4" name="直線コネクタ 3">
            <a:extLst>
              <a:ext uri="{FF2B5EF4-FFF2-40B4-BE49-F238E27FC236}">
                <a16:creationId xmlns:a16="http://schemas.microsoft.com/office/drawing/2014/main" id="{D3B092CF-4AE0-C02E-55EF-10F8188F65C0}"/>
              </a:ext>
            </a:extLst>
          </p:cNvPr>
          <p:cNvCxnSpPr/>
          <p:nvPr/>
        </p:nvCxnSpPr>
        <p:spPr>
          <a:xfrm>
            <a:off x="2094560" y="1181528"/>
            <a:ext cx="195345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正方形/長方形 5">
            <a:extLst>
              <a:ext uri="{FF2B5EF4-FFF2-40B4-BE49-F238E27FC236}">
                <a16:creationId xmlns:a16="http://schemas.microsoft.com/office/drawing/2014/main" id="{4322906E-C77D-8FAB-2798-7634CD827ADA}"/>
              </a:ext>
            </a:extLst>
          </p:cNvPr>
          <p:cNvSpPr/>
          <p:nvPr/>
        </p:nvSpPr>
        <p:spPr>
          <a:xfrm>
            <a:off x="2094560" y="2661007"/>
            <a:ext cx="4139335" cy="287676"/>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a:extLst>
              <a:ext uri="{FF2B5EF4-FFF2-40B4-BE49-F238E27FC236}">
                <a16:creationId xmlns:a16="http://schemas.microsoft.com/office/drawing/2014/main" id="{F5A48B07-2B2A-1CD6-F16B-DB06D1CF92E3}"/>
              </a:ext>
            </a:extLst>
          </p:cNvPr>
          <p:cNvSpPr/>
          <p:nvPr/>
        </p:nvSpPr>
        <p:spPr>
          <a:xfrm>
            <a:off x="2103124" y="5001805"/>
            <a:ext cx="4139335" cy="596510"/>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10" name="直線コネクタ 9">
            <a:extLst>
              <a:ext uri="{FF2B5EF4-FFF2-40B4-BE49-F238E27FC236}">
                <a16:creationId xmlns:a16="http://schemas.microsoft.com/office/drawing/2014/main" id="{45E05D63-F131-0F93-7857-EC20F92D63D6}"/>
              </a:ext>
            </a:extLst>
          </p:cNvPr>
          <p:cNvCxnSpPr>
            <a:cxnSpLocks/>
          </p:cNvCxnSpPr>
          <p:nvPr/>
        </p:nvCxnSpPr>
        <p:spPr>
          <a:xfrm>
            <a:off x="6879327" y="1181528"/>
            <a:ext cx="3271540"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5" name="直線コネクタ 14">
            <a:extLst>
              <a:ext uri="{FF2B5EF4-FFF2-40B4-BE49-F238E27FC236}">
                <a16:creationId xmlns:a16="http://schemas.microsoft.com/office/drawing/2014/main" id="{D1183873-368E-FE71-9AB1-2B7D4D663C55}"/>
              </a:ext>
            </a:extLst>
          </p:cNvPr>
          <p:cNvCxnSpPr>
            <a:cxnSpLocks/>
          </p:cNvCxnSpPr>
          <p:nvPr/>
        </p:nvCxnSpPr>
        <p:spPr>
          <a:xfrm>
            <a:off x="2094560" y="1672975"/>
            <a:ext cx="1491121" cy="0"/>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正方形/長方形 16">
            <a:extLst>
              <a:ext uri="{FF2B5EF4-FFF2-40B4-BE49-F238E27FC236}">
                <a16:creationId xmlns:a16="http://schemas.microsoft.com/office/drawing/2014/main" id="{5BB8C72F-E584-EDF3-C3D9-499914C105E3}"/>
              </a:ext>
            </a:extLst>
          </p:cNvPr>
          <p:cNvSpPr/>
          <p:nvPr/>
        </p:nvSpPr>
        <p:spPr>
          <a:xfrm>
            <a:off x="2093752" y="2974053"/>
            <a:ext cx="4139335" cy="596510"/>
          </a:xfrm>
          <a:prstGeom prst="rect">
            <a:avLst/>
          </a:prstGeom>
          <a:noFill/>
          <a:ln w="381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楕円 17">
            <a:extLst>
              <a:ext uri="{FF2B5EF4-FFF2-40B4-BE49-F238E27FC236}">
                <a16:creationId xmlns:a16="http://schemas.microsoft.com/office/drawing/2014/main" id="{B34569B5-F02A-3829-8619-DAE8B0D64082}"/>
              </a:ext>
            </a:extLst>
          </p:cNvPr>
          <p:cNvSpPr/>
          <p:nvPr/>
        </p:nvSpPr>
        <p:spPr>
          <a:xfrm>
            <a:off x="6919701" y="489867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06191799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A88FDF9-6E16-FE66-AE13-1D66E2E50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52" y="2038421"/>
            <a:ext cx="10941496" cy="2153435"/>
          </a:xfrm>
          <a:prstGeom prst="rect">
            <a:avLst/>
          </a:prstGeom>
        </p:spPr>
      </p:pic>
    </p:spTree>
    <p:extLst>
      <p:ext uri="{BB962C8B-B14F-4D97-AF65-F5344CB8AC3E}">
        <p14:creationId xmlns:p14="http://schemas.microsoft.com/office/powerpoint/2010/main" val="23016148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A88FDF9-6E16-FE66-AE13-1D66E2E502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5252" y="2038421"/>
            <a:ext cx="10941496" cy="2153435"/>
          </a:xfrm>
          <a:prstGeom prst="rect">
            <a:avLst/>
          </a:prstGeom>
        </p:spPr>
      </p:pic>
      <p:sp>
        <p:nvSpPr>
          <p:cNvPr id="2" name="楕円 1">
            <a:extLst>
              <a:ext uri="{FF2B5EF4-FFF2-40B4-BE49-F238E27FC236}">
                <a16:creationId xmlns:a16="http://schemas.microsoft.com/office/drawing/2014/main" id="{11FC2296-972B-F5F6-359C-01EAF0A274A0}"/>
              </a:ext>
            </a:extLst>
          </p:cNvPr>
          <p:cNvSpPr/>
          <p:nvPr/>
        </p:nvSpPr>
        <p:spPr>
          <a:xfrm>
            <a:off x="3683341" y="364522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54326881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2E45FDBB-4786-E66A-9017-51935B2D2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325" y="1007742"/>
            <a:ext cx="10477349" cy="4637034"/>
          </a:xfrm>
          <a:prstGeom prst="rect">
            <a:avLst/>
          </a:prstGeom>
        </p:spPr>
      </p:pic>
    </p:spTree>
    <p:extLst>
      <p:ext uri="{BB962C8B-B14F-4D97-AF65-F5344CB8AC3E}">
        <p14:creationId xmlns:p14="http://schemas.microsoft.com/office/powerpoint/2010/main" val="25222240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2E45FDBB-4786-E66A-9017-51935B2D2A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325" y="1007742"/>
            <a:ext cx="10477349" cy="4637034"/>
          </a:xfrm>
          <a:prstGeom prst="rect">
            <a:avLst/>
          </a:prstGeom>
        </p:spPr>
      </p:pic>
      <p:sp>
        <p:nvSpPr>
          <p:cNvPr id="2" name="楕円 1">
            <a:extLst>
              <a:ext uri="{FF2B5EF4-FFF2-40B4-BE49-F238E27FC236}">
                <a16:creationId xmlns:a16="http://schemas.microsoft.com/office/drawing/2014/main" id="{2A6FE232-03B9-C331-6D9C-ED8BF0141A76}"/>
              </a:ext>
            </a:extLst>
          </p:cNvPr>
          <p:cNvSpPr/>
          <p:nvPr/>
        </p:nvSpPr>
        <p:spPr>
          <a:xfrm>
            <a:off x="1289462" y="364522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9524A20E-45F2-9AF7-97AC-E239BB09ADD2}"/>
              </a:ext>
            </a:extLst>
          </p:cNvPr>
          <p:cNvSpPr txBox="1"/>
          <p:nvPr/>
        </p:nvSpPr>
        <p:spPr>
          <a:xfrm>
            <a:off x="996594" y="1449322"/>
            <a:ext cx="10338080" cy="646331"/>
          </a:xfrm>
          <a:prstGeom prst="rect">
            <a:avLst/>
          </a:prstGeom>
          <a:noFill/>
        </p:spPr>
        <p:txBody>
          <a:bodyPr wrap="square">
            <a:spAutoFit/>
          </a:bodyPr>
          <a:lstStyle/>
          <a:p>
            <a:r>
              <a:rPr lang="ja-JP" altLang="en-US" b="1" i="0" dirty="0">
                <a:solidFill>
                  <a:srgbClr val="0070C0"/>
                </a:solidFill>
                <a:effectLst/>
                <a:latin typeface="Arial" panose="020B0604020202020204" pitchFamily="34" charset="0"/>
              </a:rPr>
              <a:t>企業や組織が情報セキュリティ上のインシデントが発生した際に、被害の最小化と迅速な復旧、再発防止策の立案などを専門的に行うチーム</a:t>
            </a:r>
            <a:r>
              <a:rPr lang="ja-JP" altLang="en-US" b="1" dirty="0">
                <a:solidFill>
                  <a:srgbClr val="0070C0"/>
                </a:solidFill>
                <a:latin typeface="Arial" panose="020B0604020202020204" pitchFamily="34" charset="0"/>
              </a:rPr>
              <a:t>のこと</a:t>
            </a:r>
            <a:endParaRPr lang="ja-JP" altLang="en-US" b="1" dirty="0">
              <a:solidFill>
                <a:srgbClr val="0070C0"/>
              </a:solidFill>
            </a:endParaRPr>
          </a:p>
        </p:txBody>
      </p:sp>
    </p:spTree>
    <p:extLst>
      <p:ext uri="{BB962C8B-B14F-4D97-AF65-F5344CB8AC3E}">
        <p14:creationId xmlns:p14="http://schemas.microsoft.com/office/powerpoint/2010/main" val="218230639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E057B675-DBCD-C660-AA9E-3E8D88671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562" y="553537"/>
            <a:ext cx="9914876" cy="5539037"/>
          </a:xfrm>
          <a:prstGeom prst="rect">
            <a:avLst/>
          </a:prstGeom>
        </p:spPr>
      </p:pic>
    </p:spTree>
    <p:extLst>
      <p:ext uri="{BB962C8B-B14F-4D97-AF65-F5344CB8AC3E}">
        <p14:creationId xmlns:p14="http://schemas.microsoft.com/office/powerpoint/2010/main" val="183949258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E057B675-DBCD-C660-AA9E-3E8D886717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8562" y="553537"/>
            <a:ext cx="9914876" cy="5539037"/>
          </a:xfrm>
          <a:prstGeom prst="rect">
            <a:avLst/>
          </a:prstGeom>
        </p:spPr>
      </p:pic>
      <p:sp>
        <p:nvSpPr>
          <p:cNvPr id="2" name="楕円 1">
            <a:extLst>
              <a:ext uri="{FF2B5EF4-FFF2-40B4-BE49-F238E27FC236}">
                <a16:creationId xmlns:a16="http://schemas.microsoft.com/office/drawing/2014/main" id="{B4725F88-0E8A-87FE-2DAC-57AC625C71F4}"/>
              </a:ext>
            </a:extLst>
          </p:cNvPr>
          <p:cNvSpPr/>
          <p:nvPr/>
        </p:nvSpPr>
        <p:spPr>
          <a:xfrm>
            <a:off x="1474397" y="448770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40732723"/>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A06401E-DF9C-A9EC-7DF2-C28208397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30" y="1147598"/>
            <a:ext cx="11196395" cy="2859323"/>
          </a:xfrm>
          <a:prstGeom prst="rect">
            <a:avLst/>
          </a:prstGeom>
        </p:spPr>
      </p:pic>
    </p:spTree>
    <p:extLst>
      <p:ext uri="{BB962C8B-B14F-4D97-AF65-F5344CB8AC3E}">
        <p14:creationId xmlns:p14="http://schemas.microsoft.com/office/powerpoint/2010/main" val="15666700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散布図&#10;&#10;AI によって生成されたコンテンツは間違っている可能性があります。">
            <a:extLst>
              <a:ext uri="{FF2B5EF4-FFF2-40B4-BE49-F238E27FC236}">
                <a16:creationId xmlns:a16="http://schemas.microsoft.com/office/drawing/2014/main" id="{3174E74B-A6F0-8E16-6D05-50DE3EA93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707" y="1639249"/>
            <a:ext cx="10536586" cy="2120571"/>
          </a:xfrm>
          <a:prstGeom prst="rect">
            <a:avLst/>
          </a:prstGeom>
        </p:spPr>
      </p:pic>
      <p:sp>
        <p:nvSpPr>
          <p:cNvPr id="2" name="楕円 1">
            <a:extLst>
              <a:ext uri="{FF2B5EF4-FFF2-40B4-BE49-F238E27FC236}">
                <a16:creationId xmlns:a16="http://schemas.microsoft.com/office/drawing/2014/main" id="{5628BAC3-85E1-EC6E-6FE6-9C990D5CBA29}"/>
              </a:ext>
            </a:extLst>
          </p:cNvPr>
          <p:cNvSpPr/>
          <p:nvPr/>
        </p:nvSpPr>
        <p:spPr>
          <a:xfrm>
            <a:off x="3784313" y="321067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E98A998B-4849-A37C-73EA-44E6F28ABEE1}"/>
              </a:ext>
            </a:extLst>
          </p:cNvPr>
          <p:cNvSpPr txBox="1"/>
          <p:nvPr/>
        </p:nvSpPr>
        <p:spPr>
          <a:xfrm>
            <a:off x="2821182" y="3850996"/>
            <a:ext cx="4843340" cy="769441"/>
          </a:xfrm>
          <a:prstGeom prst="rect">
            <a:avLst/>
          </a:prstGeom>
          <a:noFill/>
        </p:spPr>
        <p:txBody>
          <a:bodyPr wrap="square">
            <a:spAutoFit/>
          </a:bodyPr>
          <a:lstStyle/>
          <a:p>
            <a:r>
              <a:rPr lang="en-US" altLang="ja-JP" sz="2000" b="1" dirty="0">
                <a:solidFill>
                  <a:srgbClr val="0070C0"/>
                </a:solidFill>
              </a:rPr>
              <a:t>Proof of Concept</a:t>
            </a:r>
            <a:r>
              <a:rPr lang="ja-JP" altLang="en-US" sz="2000" b="1" dirty="0">
                <a:solidFill>
                  <a:srgbClr val="0070C0"/>
                </a:solidFill>
              </a:rPr>
              <a:t>（</a:t>
            </a:r>
            <a:r>
              <a:rPr lang="en-US" altLang="ja-JP" sz="2000" b="1" dirty="0">
                <a:solidFill>
                  <a:srgbClr val="0070C0"/>
                </a:solidFill>
              </a:rPr>
              <a:t>PoC</a:t>
            </a:r>
            <a:r>
              <a:rPr lang="ja-JP" altLang="en-US" sz="2000" b="1" dirty="0">
                <a:solidFill>
                  <a:srgbClr val="0070C0"/>
                </a:solidFill>
              </a:rPr>
              <a:t>）：概念実証</a:t>
            </a:r>
            <a:endParaRPr lang="en-US" altLang="ja-JP" sz="2000" b="1" dirty="0">
              <a:solidFill>
                <a:srgbClr val="0070C0"/>
              </a:solidFill>
            </a:endParaRPr>
          </a:p>
          <a:p>
            <a:r>
              <a:rPr lang="ja-JP" altLang="en-US" sz="2400" b="1" dirty="0">
                <a:solidFill>
                  <a:srgbClr val="FF0000"/>
                </a:solidFill>
              </a:rPr>
              <a:t>ポックリ実証</a:t>
            </a:r>
          </a:p>
        </p:txBody>
      </p:sp>
      <p:pic>
        <p:nvPicPr>
          <p:cNvPr id="1026" name="Picture 2">
            <a:extLst>
              <a:ext uri="{FF2B5EF4-FFF2-40B4-BE49-F238E27FC236}">
                <a16:creationId xmlns:a16="http://schemas.microsoft.com/office/drawing/2014/main" id="{154C0DFD-22E6-7CD0-CE41-6E0C41098E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6989" y="3676565"/>
            <a:ext cx="1195156" cy="1651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03270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A06401E-DF9C-A9EC-7DF2-C282083973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430" y="1147598"/>
            <a:ext cx="11196395" cy="2859323"/>
          </a:xfrm>
          <a:prstGeom prst="rect">
            <a:avLst/>
          </a:prstGeom>
        </p:spPr>
      </p:pic>
      <p:sp>
        <p:nvSpPr>
          <p:cNvPr id="2" name="楕円 1">
            <a:extLst>
              <a:ext uri="{FF2B5EF4-FFF2-40B4-BE49-F238E27FC236}">
                <a16:creationId xmlns:a16="http://schemas.microsoft.com/office/drawing/2014/main" id="{375D3A58-0B22-41C5-2A75-0E620F849631}"/>
              </a:ext>
            </a:extLst>
          </p:cNvPr>
          <p:cNvSpPr/>
          <p:nvPr/>
        </p:nvSpPr>
        <p:spPr>
          <a:xfrm>
            <a:off x="6369605" y="3480840"/>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10520B11-B9D8-78F4-6C91-EE1609E3E0F5}"/>
              </a:ext>
            </a:extLst>
          </p:cNvPr>
          <p:cNvSpPr txBox="1"/>
          <p:nvPr/>
        </p:nvSpPr>
        <p:spPr>
          <a:xfrm>
            <a:off x="1286410" y="4110334"/>
            <a:ext cx="9619180" cy="1323439"/>
          </a:xfrm>
          <a:prstGeom prst="rect">
            <a:avLst/>
          </a:prstGeom>
          <a:noFill/>
        </p:spPr>
        <p:txBody>
          <a:bodyPr wrap="square">
            <a:spAutoFit/>
          </a:bodyPr>
          <a:lstStyle/>
          <a:p>
            <a:r>
              <a:rPr lang="ja-JP" altLang="en-US" sz="2000" b="1" dirty="0">
                <a:solidFill>
                  <a:srgbClr val="0070C0"/>
                </a:solidFill>
              </a:rPr>
              <a:t>バッファオーバーフロー：</a:t>
            </a:r>
            <a:r>
              <a:rPr lang="ja-JP" altLang="en-US" sz="2000" b="1" dirty="0"/>
              <a:t>プログラムがメモリのバッファ領域に許容量以上のデータを書き込もうとした際に発生する、セキュリティ上の問題です。悪意ある攻撃者によるシステム制御の奪取や、プログラムのクラッシュなどを引き起こす可能性があります。﻿</a:t>
            </a:r>
          </a:p>
        </p:txBody>
      </p:sp>
    </p:spTree>
    <p:extLst>
      <p:ext uri="{BB962C8B-B14F-4D97-AF65-F5344CB8AC3E}">
        <p14:creationId xmlns:p14="http://schemas.microsoft.com/office/powerpoint/2010/main" val="412317310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87A9D530-54FB-B351-30B8-CDE9F6F5D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30" y="395229"/>
            <a:ext cx="9319539" cy="6067542"/>
          </a:xfrm>
          <a:prstGeom prst="rect">
            <a:avLst/>
          </a:prstGeom>
        </p:spPr>
      </p:pic>
    </p:spTree>
    <p:extLst>
      <p:ext uri="{BB962C8B-B14F-4D97-AF65-F5344CB8AC3E}">
        <p14:creationId xmlns:p14="http://schemas.microsoft.com/office/powerpoint/2010/main" val="4139722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87A9D530-54FB-B351-30B8-CDE9F6F5D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36230" y="395229"/>
            <a:ext cx="9319539" cy="6067542"/>
          </a:xfrm>
          <a:prstGeom prst="rect">
            <a:avLst/>
          </a:prstGeom>
        </p:spPr>
      </p:pic>
      <p:sp>
        <p:nvSpPr>
          <p:cNvPr id="2" name="楕円 1">
            <a:extLst>
              <a:ext uri="{FF2B5EF4-FFF2-40B4-BE49-F238E27FC236}">
                <a16:creationId xmlns:a16="http://schemas.microsoft.com/office/drawing/2014/main" id="{A2C61B82-5EF9-B408-A398-BF7756449B3D}"/>
              </a:ext>
            </a:extLst>
          </p:cNvPr>
          <p:cNvSpPr/>
          <p:nvPr/>
        </p:nvSpPr>
        <p:spPr>
          <a:xfrm>
            <a:off x="1797605" y="586444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2037540"/>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6D73ADB1-B370-F21B-5F07-BB8C8EB76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472" y="281278"/>
            <a:ext cx="8797055" cy="6295444"/>
          </a:xfrm>
          <a:prstGeom prst="rect">
            <a:avLst/>
          </a:prstGeom>
        </p:spPr>
      </p:pic>
    </p:spTree>
    <p:extLst>
      <p:ext uri="{BB962C8B-B14F-4D97-AF65-F5344CB8AC3E}">
        <p14:creationId xmlns:p14="http://schemas.microsoft.com/office/powerpoint/2010/main" val="223065293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6D73ADB1-B370-F21B-5F07-BB8C8EB768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7472" y="281278"/>
            <a:ext cx="8797055" cy="6295444"/>
          </a:xfrm>
          <a:prstGeom prst="rect">
            <a:avLst/>
          </a:prstGeom>
        </p:spPr>
      </p:pic>
      <p:sp>
        <p:nvSpPr>
          <p:cNvPr id="2" name="楕円 1">
            <a:extLst>
              <a:ext uri="{FF2B5EF4-FFF2-40B4-BE49-F238E27FC236}">
                <a16:creationId xmlns:a16="http://schemas.microsoft.com/office/drawing/2014/main" id="{FE8BAD6B-CCC7-FA4F-E179-77741DACB38F}"/>
              </a:ext>
            </a:extLst>
          </p:cNvPr>
          <p:cNvSpPr/>
          <p:nvPr/>
        </p:nvSpPr>
        <p:spPr>
          <a:xfrm>
            <a:off x="2013362" y="510415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28620608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00A82A81-3DDB-2620-EA69-4BF13B101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89" y="285419"/>
            <a:ext cx="8813622" cy="6287161"/>
          </a:xfrm>
          <a:prstGeom prst="rect">
            <a:avLst/>
          </a:prstGeom>
        </p:spPr>
      </p:pic>
    </p:spTree>
    <p:extLst>
      <p:ext uri="{BB962C8B-B14F-4D97-AF65-F5344CB8AC3E}">
        <p14:creationId xmlns:p14="http://schemas.microsoft.com/office/powerpoint/2010/main" val="400644041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00A82A81-3DDB-2620-EA69-4BF13B1010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189" y="285419"/>
            <a:ext cx="8813622" cy="6287161"/>
          </a:xfrm>
          <a:prstGeom prst="rect">
            <a:avLst/>
          </a:prstGeom>
        </p:spPr>
      </p:pic>
      <p:sp>
        <p:nvSpPr>
          <p:cNvPr id="2" name="楕円 1">
            <a:extLst>
              <a:ext uri="{FF2B5EF4-FFF2-40B4-BE49-F238E27FC236}">
                <a16:creationId xmlns:a16="http://schemas.microsoft.com/office/drawing/2014/main" id="{342B77F6-3DFF-BB73-6890-E06B2C647C6B}"/>
              </a:ext>
            </a:extLst>
          </p:cNvPr>
          <p:cNvSpPr/>
          <p:nvPr/>
        </p:nvSpPr>
        <p:spPr>
          <a:xfrm>
            <a:off x="1941443" y="554594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74729208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C858BD31-403F-3961-3FC8-3E938C7F3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94" y="1280974"/>
            <a:ext cx="10497816" cy="4030765"/>
          </a:xfrm>
          <a:prstGeom prst="rect">
            <a:avLst/>
          </a:prstGeom>
        </p:spPr>
      </p:pic>
    </p:spTree>
    <p:extLst>
      <p:ext uri="{BB962C8B-B14F-4D97-AF65-F5344CB8AC3E}">
        <p14:creationId xmlns:p14="http://schemas.microsoft.com/office/powerpoint/2010/main" val="221118782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C858BD31-403F-3961-3FC8-3E938C7F36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5194" y="1280974"/>
            <a:ext cx="10497816" cy="4030765"/>
          </a:xfrm>
          <a:prstGeom prst="rect">
            <a:avLst/>
          </a:prstGeom>
        </p:spPr>
      </p:pic>
      <p:sp>
        <p:nvSpPr>
          <p:cNvPr id="2" name="楕円 1">
            <a:extLst>
              <a:ext uri="{FF2B5EF4-FFF2-40B4-BE49-F238E27FC236}">
                <a16:creationId xmlns:a16="http://schemas.microsoft.com/office/drawing/2014/main" id="{2008ED01-9D89-8DA7-6E8F-EEA238E34EFD}"/>
              </a:ext>
            </a:extLst>
          </p:cNvPr>
          <p:cNvSpPr/>
          <p:nvPr/>
        </p:nvSpPr>
        <p:spPr>
          <a:xfrm>
            <a:off x="1355816" y="225821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CDD9B33-1770-A511-5390-4DB25282953D}"/>
              </a:ext>
            </a:extLst>
          </p:cNvPr>
          <p:cNvSpPr txBox="1"/>
          <p:nvPr/>
        </p:nvSpPr>
        <p:spPr>
          <a:xfrm>
            <a:off x="3000054" y="1796551"/>
            <a:ext cx="6544638" cy="461665"/>
          </a:xfrm>
          <a:prstGeom prst="rect">
            <a:avLst/>
          </a:prstGeom>
          <a:noFill/>
        </p:spPr>
        <p:txBody>
          <a:bodyPr wrap="square" rtlCol="0">
            <a:spAutoFit/>
          </a:bodyPr>
          <a:lstStyle/>
          <a:p>
            <a:pPr algn="ctr"/>
            <a:r>
              <a:rPr lang="ja-JP" altLang="en-US" sz="2400" b="1" dirty="0">
                <a:solidFill>
                  <a:srgbClr val="FF0000"/>
                </a:solidFill>
              </a:rPr>
              <a:t>個別の解説動画をご覧ください</a:t>
            </a:r>
            <a:endParaRPr kumimoji="1" lang="ja-JP" altLang="en-US" sz="2400" b="1" dirty="0">
              <a:solidFill>
                <a:srgbClr val="FF0000"/>
              </a:solidFill>
            </a:endParaRPr>
          </a:p>
        </p:txBody>
      </p:sp>
    </p:spTree>
    <p:extLst>
      <p:ext uri="{BB962C8B-B14F-4D97-AF65-F5344CB8AC3E}">
        <p14:creationId xmlns:p14="http://schemas.microsoft.com/office/powerpoint/2010/main" val="2819166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AI によって生成されたコンテンツは間違っている可能性があります。">
            <a:extLst>
              <a:ext uri="{FF2B5EF4-FFF2-40B4-BE49-F238E27FC236}">
                <a16:creationId xmlns:a16="http://schemas.microsoft.com/office/drawing/2014/main" id="{2ACC7E27-6E29-F525-42AE-CCF86E996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02" y="747445"/>
            <a:ext cx="10716196" cy="5363110"/>
          </a:xfrm>
          <a:prstGeom prst="rect">
            <a:avLst/>
          </a:prstGeom>
        </p:spPr>
      </p:pic>
    </p:spTree>
    <p:extLst>
      <p:ext uri="{BB962C8B-B14F-4D97-AF65-F5344CB8AC3E}">
        <p14:creationId xmlns:p14="http://schemas.microsoft.com/office/powerpoint/2010/main" val="30922211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5B291F89-A5C0-28B9-F17D-A0737D8E7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00" y="698726"/>
            <a:ext cx="10613599" cy="5260286"/>
          </a:xfrm>
          <a:prstGeom prst="rect">
            <a:avLst/>
          </a:prstGeom>
        </p:spPr>
      </p:pic>
    </p:spTree>
    <p:extLst>
      <p:ext uri="{BB962C8B-B14F-4D97-AF65-F5344CB8AC3E}">
        <p14:creationId xmlns:p14="http://schemas.microsoft.com/office/powerpoint/2010/main" val="289289197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AI によって生成されたコンテンツは間違っている可能性があります。">
            <a:extLst>
              <a:ext uri="{FF2B5EF4-FFF2-40B4-BE49-F238E27FC236}">
                <a16:creationId xmlns:a16="http://schemas.microsoft.com/office/drawing/2014/main" id="{2ACC7E27-6E29-F525-42AE-CCF86E996B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902" y="747445"/>
            <a:ext cx="10716196" cy="5363110"/>
          </a:xfrm>
          <a:prstGeom prst="rect">
            <a:avLst/>
          </a:prstGeom>
        </p:spPr>
      </p:pic>
      <p:sp>
        <p:nvSpPr>
          <p:cNvPr id="2" name="楕円 1">
            <a:extLst>
              <a:ext uri="{FF2B5EF4-FFF2-40B4-BE49-F238E27FC236}">
                <a16:creationId xmlns:a16="http://schemas.microsoft.com/office/drawing/2014/main" id="{10C023BB-F744-DB0A-BCC3-980C8529E76A}"/>
              </a:ext>
            </a:extLst>
          </p:cNvPr>
          <p:cNvSpPr/>
          <p:nvPr/>
        </p:nvSpPr>
        <p:spPr>
          <a:xfrm>
            <a:off x="6164122" y="559329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正方形/長方形 3">
            <a:extLst>
              <a:ext uri="{FF2B5EF4-FFF2-40B4-BE49-F238E27FC236}">
                <a16:creationId xmlns:a16="http://schemas.microsoft.com/office/drawing/2014/main" id="{01C2FAE6-AC54-E7F1-E8ED-882266FE7169}"/>
              </a:ext>
            </a:extLst>
          </p:cNvPr>
          <p:cNvSpPr/>
          <p:nvPr/>
        </p:nvSpPr>
        <p:spPr>
          <a:xfrm>
            <a:off x="1387011" y="3429000"/>
            <a:ext cx="2034283" cy="1543692"/>
          </a:xfrm>
          <a:prstGeom prst="rect">
            <a:avLst/>
          </a:prstGeom>
          <a:no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3152847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1D1EEDA1-FCF1-9243-135A-A215A177F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031" y="310270"/>
            <a:ext cx="8705937" cy="6237460"/>
          </a:xfrm>
          <a:prstGeom prst="rect">
            <a:avLst/>
          </a:prstGeom>
        </p:spPr>
      </p:pic>
    </p:spTree>
    <p:extLst>
      <p:ext uri="{BB962C8B-B14F-4D97-AF65-F5344CB8AC3E}">
        <p14:creationId xmlns:p14="http://schemas.microsoft.com/office/powerpoint/2010/main" val="108772427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1D1EEDA1-FCF1-9243-135A-A215A177FB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3031" y="310270"/>
            <a:ext cx="8705937" cy="6237460"/>
          </a:xfrm>
          <a:prstGeom prst="rect">
            <a:avLst/>
          </a:prstGeom>
        </p:spPr>
      </p:pic>
      <p:sp>
        <p:nvSpPr>
          <p:cNvPr id="2" name="テキスト ボックス 1">
            <a:extLst>
              <a:ext uri="{FF2B5EF4-FFF2-40B4-BE49-F238E27FC236}">
                <a16:creationId xmlns:a16="http://schemas.microsoft.com/office/drawing/2014/main" id="{9A779425-AFB3-AD59-3C8B-43ECB17CD2B2}"/>
              </a:ext>
            </a:extLst>
          </p:cNvPr>
          <p:cNvSpPr txBox="1"/>
          <p:nvPr/>
        </p:nvSpPr>
        <p:spPr>
          <a:xfrm>
            <a:off x="7305077" y="4097961"/>
            <a:ext cx="1818376" cy="338554"/>
          </a:xfrm>
          <a:prstGeom prst="rect">
            <a:avLst/>
          </a:prstGeom>
          <a:noFill/>
        </p:spPr>
        <p:txBody>
          <a:bodyPr wrap="square" rtlCol="0">
            <a:spAutoFit/>
          </a:bodyPr>
          <a:lstStyle/>
          <a:p>
            <a:r>
              <a:rPr kumimoji="1" lang="en-US" altLang="ja-JP" sz="1600" b="1" dirty="0">
                <a:solidFill>
                  <a:srgbClr val="FF0000"/>
                </a:solidFill>
              </a:rPr>
              <a:t>B4</a:t>
            </a:r>
            <a:r>
              <a:rPr kumimoji="1" lang="ja-JP" altLang="en-US" sz="1600" b="1" dirty="0">
                <a:solidFill>
                  <a:srgbClr val="FF0000"/>
                </a:solidFill>
              </a:rPr>
              <a:t>＊</a:t>
            </a:r>
            <a:r>
              <a:rPr kumimoji="1" lang="en-US" altLang="ja-JP" sz="1600" b="1" dirty="0">
                <a:solidFill>
                  <a:srgbClr val="FF0000"/>
                </a:solidFill>
              </a:rPr>
              <a:t>(1+B$1)</a:t>
            </a:r>
            <a:endParaRPr kumimoji="1" lang="ja-JP" altLang="en-US" sz="1600" b="1" dirty="0">
              <a:solidFill>
                <a:srgbClr val="FF0000"/>
              </a:solidFill>
            </a:endParaRPr>
          </a:p>
        </p:txBody>
      </p:sp>
      <p:sp>
        <p:nvSpPr>
          <p:cNvPr id="4" name="テキスト ボックス 3">
            <a:extLst>
              <a:ext uri="{FF2B5EF4-FFF2-40B4-BE49-F238E27FC236}">
                <a16:creationId xmlns:a16="http://schemas.microsoft.com/office/drawing/2014/main" id="{EEB22B7A-AFCE-469E-95F8-2D941582AA59}"/>
              </a:ext>
            </a:extLst>
          </p:cNvPr>
          <p:cNvSpPr txBox="1"/>
          <p:nvPr/>
        </p:nvSpPr>
        <p:spPr>
          <a:xfrm>
            <a:off x="7313641" y="4476389"/>
            <a:ext cx="1818376" cy="338554"/>
          </a:xfrm>
          <a:prstGeom prst="rect">
            <a:avLst/>
          </a:prstGeom>
          <a:noFill/>
        </p:spPr>
        <p:txBody>
          <a:bodyPr wrap="square" rtlCol="0">
            <a:spAutoFit/>
          </a:bodyPr>
          <a:lstStyle/>
          <a:p>
            <a:r>
              <a:rPr kumimoji="1" lang="en-US" altLang="ja-JP" sz="1600" b="1" dirty="0">
                <a:solidFill>
                  <a:srgbClr val="FF0000"/>
                </a:solidFill>
              </a:rPr>
              <a:t>B5</a:t>
            </a:r>
            <a:r>
              <a:rPr kumimoji="1" lang="ja-JP" altLang="en-US" sz="1600" b="1" dirty="0">
                <a:solidFill>
                  <a:srgbClr val="FF0000"/>
                </a:solidFill>
              </a:rPr>
              <a:t>＊</a:t>
            </a:r>
            <a:r>
              <a:rPr kumimoji="1" lang="en-US" altLang="ja-JP" sz="1600" b="1" dirty="0">
                <a:solidFill>
                  <a:srgbClr val="FF0000"/>
                </a:solidFill>
              </a:rPr>
              <a:t>(1+B$1)</a:t>
            </a:r>
            <a:endParaRPr kumimoji="1" lang="ja-JP" altLang="en-US" sz="1600" b="1" dirty="0">
              <a:solidFill>
                <a:srgbClr val="FF0000"/>
              </a:solidFill>
            </a:endParaRPr>
          </a:p>
        </p:txBody>
      </p:sp>
      <p:sp>
        <p:nvSpPr>
          <p:cNvPr id="5" name="テキスト ボックス 4">
            <a:extLst>
              <a:ext uri="{FF2B5EF4-FFF2-40B4-BE49-F238E27FC236}">
                <a16:creationId xmlns:a16="http://schemas.microsoft.com/office/drawing/2014/main" id="{1C3EB766-1D5B-A1E5-58EE-EB8E084A447F}"/>
              </a:ext>
            </a:extLst>
          </p:cNvPr>
          <p:cNvSpPr txBox="1"/>
          <p:nvPr/>
        </p:nvSpPr>
        <p:spPr>
          <a:xfrm>
            <a:off x="7311931" y="4854817"/>
            <a:ext cx="1818376" cy="338554"/>
          </a:xfrm>
          <a:prstGeom prst="rect">
            <a:avLst/>
          </a:prstGeom>
          <a:noFill/>
        </p:spPr>
        <p:txBody>
          <a:bodyPr wrap="square" rtlCol="0">
            <a:spAutoFit/>
          </a:bodyPr>
          <a:lstStyle/>
          <a:p>
            <a:r>
              <a:rPr kumimoji="1" lang="en-US" altLang="ja-JP" sz="1600" b="1" dirty="0">
                <a:solidFill>
                  <a:srgbClr val="FF0000"/>
                </a:solidFill>
              </a:rPr>
              <a:t>B6</a:t>
            </a:r>
            <a:r>
              <a:rPr kumimoji="1" lang="ja-JP" altLang="en-US" sz="1600" b="1" dirty="0">
                <a:solidFill>
                  <a:srgbClr val="FF0000"/>
                </a:solidFill>
              </a:rPr>
              <a:t>＊</a:t>
            </a:r>
            <a:r>
              <a:rPr kumimoji="1" lang="en-US" altLang="ja-JP" sz="1600" b="1" dirty="0">
                <a:solidFill>
                  <a:srgbClr val="FF0000"/>
                </a:solidFill>
              </a:rPr>
              <a:t>(1+B$1)</a:t>
            </a:r>
            <a:endParaRPr kumimoji="1" lang="ja-JP" altLang="en-US" sz="1600" b="1" dirty="0">
              <a:solidFill>
                <a:srgbClr val="FF0000"/>
              </a:solidFill>
            </a:endParaRPr>
          </a:p>
        </p:txBody>
      </p:sp>
      <p:sp>
        <p:nvSpPr>
          <p:cNvPr id="6" name="楕円 5">
            <a:extLst>
              <a:ext uri="{FF2B5EF4-FFF2-40B4-BE49-F238E27FC236}">
                <a16:creationId xmlns:a16="http://schemas.microsoft.com/office/drawing/2014/main" id="{F835EF4C-4E91-7F11-6FDA-9A41B05A3810}"/>
              </a:ext>
            </a:extLst>
          </p:cNvPr>
          <p:cNvSpPr/>
          <p:nvPr/>
        </p:nvSpPr>
        <p:spPr>
          <a:xfrm>
            <a:off x="2146927" y="616864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2672307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405F67A1-5AA0-F6EA-3659-9F0CBE0D8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25" y="1780937"/>
            <a:ext cx="10655950" cy="2606129"/>
          </a:xfrm>
          <a:prstGeom prst="rect">
            <a:avLst/>
          </a:prstGeom>
        </p:spPr>
      </p:pic>
    </p:spTree>
    <p:extLst>
      <p:ext uri="{BB962C8B-B14F-4D97-AF65-F5344CB8AC3E}">
        <p14:creationId xmlns:p14="http://schemas.microsoft.com/office/powerpoint/2010/main" val="152006771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405F67A1-5AA0-F6EA-3659-9F0CBE0D8A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025" y="1780937"/>
            <a:ext cx="10655950" cy="2606129"/>
          </a:xfrm>
          <a:prstGeom prst="rect">
            <a:avLst/>
          </a:prstGeom>
        </p:spPr>
      </p:pic>
      <p:sp>
        <p:nvSpPr>
          <p:cNvPr id="2" name="楕円 1">
            <a:extLst>
              <a:ext uri="{FF2B5EF4-FFF2-40B4-BE49-F238E27FC236}">
                <a16:creationId xmlns:a16="http://schemas.microsoft.com/office/drawing/2014/main" id="{1F633106-0B81-C9BE-000D-C7E7137DE4D3}"/>
              </a:ext>
            </a:extLst>
          </p:cNvPr>
          <p:cNvSpPr/>
          <p:nvPr/>
        </p:nvSpPr>
        <p:spPr>
          <a:xfrm>
            <a:off x="6246315" y="338790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06B5A8A0-556C-E9F0-BDB7-AFBEBB744218}"/>
              </a:ext>
            </a:extLst>
          </p:cNvPr>
          <p:cNvSpPr txBox="1"/>
          <p:nvPr/>
        </p:nvSpPr>
        <p:spPr>
          <a:xfrm>
            <a:off x="4785189" y="2883946"/>
            <a:ext cx="6423916" cy="400110"/>
          </a:xfrm>
          <a:prstGeom prst="rect">
            <a:avLst/>
          </a:prstGeom>
          <a:noFill/>
        </p:spPr>
        <p:txBody>
          <a:bodyPr wrap="square">
            <a:spAutoFit/>
          </a:bodyPr>
          <a:lstStyle/>
          <a:p>
            <a:r>
              <a:rPr lang="en-US" altLang="ja-JP" sz="2000" b="1" i="0" dirty="0">
                <a:solidFill>
                  <a:srgbClr val="0070C0"/>
                </a:solidFill>
                <a:effectLst/>
                <a:latin typeface="Arial" panose="020B0604020202020204" pitchFamily="34" charset="0"/>
              </a:rPr>
              <a:t>Intrusion Detection System</a:t>
            </a:r>
            <a:r>
              <a:rPr lang="ja-JP" altLang="en-US" sz="2000" b="1" i="0" dirty="0">
                <a:solidFill>
                  <a:srgbClr val="0070C0"/>
                </a:solidFill>
                <a:effectLst/>
                <a:latin typeface="Arial" panose="020B0604020202020204" pitchFamily="34" charset="0"/>
              </a:rPr>
              <a:t>：不正侵入検知システム</a:t>
            </a:r>
            <a:endParaRPr lang="en-US" altLang="ja-JP" sz="2000" b="1" i="0" dirty="0">
              <a:solidFill>
                <a:srgbClr val="0070C0"/>
              </a:solidFill>
              <a:effectLst/>
              <a:latin typeface="Arial" panose="020B0604020202020204" pitchFamily="34" charset="0"/>
            </a:endParaRPr>
          </a:p>
        </p:txBody>
      </p:sp>
    </p:spTree>
    <p:extLst>
      <p:ext uri="{BB962C8B-B14F-4D97-AF65-F5344CB8AC3E}">
        <p14:creationId xmlns:p14="http://schemas.microsoft.com/office/powerpoint/2010/main" val="156436537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が含まれている画像&#10;&#10;AI によって生成されたコンテンツは間違っている可能性があります。">
            <a:extLst>
              <a:ext uri="{FF2B5EF4-FFF2-40B4-BE49-F238E27FC236}">
                <a16:creationId xmlns:a16="http://schemas.microsoft.com/office/drawing/2014/main" id="{081C429C-1F3D-6160-B9BB-A3C9A26BD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143" y="397246"/>
            <a:ext cx="7413714" cy="6063507"/>
          </a:xfrm>
          <a:prstGeom prst="rect">
            <a:avLst/>
          </a:prstGeom>
        </p:spPr>
      </p:pic>
    </p:spTree>
    <p:extLst>
      <p:ext uri="{BB962C8B-B14F-4D97-AF65-F5344CB8AC3E}">
        <p14:creationId xmlns:p14="http://schemas.microsoft.com/office/powerpoint/2010/main" val="216978963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が含まれている画像&#10;&#10;AI によって生成されたコンテンツは間違っている可能性があります。">
            <a:extLst>
              <a:ext uri="{FF2B5EF4-FFF2-40B4-BE49-F238E27FC236}">
                <a16:creationId xmlns:a16="http://schemas.microsoft.com/office/drawing/2014/main" id="{081C429C-1F3D-6160-B9BB-A3C9A26BD60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143" y="397246"/>
            <a:ext cx="7413714" cy="6063507"/>
          </a:xfrm>
          <a:prstGeom prst="rect">
            <a:avLst/>
          </a:prstGeom>
        </p:spPr>
      </p:pic>
      <p:sp>
        <p:nvSpPr>
          <p:cNvPr id="2" name="楕円 1">
            <a:extLst>
              <a:ext uri="{FF2B5EF4-FFF2-40B4-BE49-F238E27FC236}">
                <a16:creationId xmlns:a16="http://schemas.microsoft.com/office/drawing/2014/main" id="{1B23FD54-1703-1138-91F9-A69173BBB8B0}"/>
              </a:ext>
            </a:extLst>
          </p:cNvPr>
          <p:cNvSpPr/>
          <p:nvPr/>
        </p:nvSpPr>
        <p:spPr>
          <a:xfrm>
            <a:off x="8938144" y="6023115"/>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EC247633-15B0-763F-110A-4A89BD44BB70}"/>
              </a:ext>
            </a:extLst>
          </p:cNvPr>
          <p:cNvSpPr txBox="1"/>
          <p:nvPr/>
        </p:nvSpPr>
        <p:spPr>
          <a:xfrm>
            <a:off x="7894031" y="1843949"/>
            <a:ext cx="3238928" cy="3170099"/>
          </a:xfrm>
          <a:prstGeom prst="rect">
            <a:avLst/>
          </a:prstGeom>
          <a:noFill/>
        </p:spPr>
        <p:txBody>
          <a:bodyPr wrap="square">
            <a:spAutoFit/>
          </a:bodyPr>
          <a:lstStyle/>
          <a:p>
            <a:r>
              <a:rPr lang="ja-JP" altLang="en-US" sz="2000" b="1" i="0" dirty="0">
                <a:solidFill>
                  <a:srgbClr val="0070C0"/>
                </a:solidFill>
                <a:effectLst/>
                <a:latin typeface="Arial" panose="020B0604020202020204" pitchFamily="34" charset="0"/>
              </a:rPr>
              <a:t>割り切れる数は</a:t>
            </a:r>
            <a:r>
              <a:rPr lang="en-US" altLang="ja-JP" sz="2000" b="1" i="0" dirty="0">
                <a:solidFill>
                  <a:srgbClr val="0070C0"/>
                </a:solidFill>
                <a:effectLst/>
                <a:latin typeface="Arial" panose="020B0604020202020204" pitchFamily="34" charset="0"/>
              </a:rPr>
              <a:t>3</a:t>
            </a:r>
            <a:r>
              <a:rPr lang="ja-JP" altLang="en-US" sz="2000" b="1" i="0" dirty="0">
                <a:solidFill>
                  <a:srgbClr val="0070C0"/>
                </a:solidFill>
                <a:effectLst/>
                <a:latin typeface="Arial" panose="020B0604020202020204" pitchFamily="34" charset="0"/>
              </a:rPr>
              <a:t>と</a:t>
            </a:r>
            <a:r>
              <a:rPr lang="en-US" altLang="ja-JP" sz="2000" b="1" i="0" dirty="0">
                <a:solidFill>
                  <a:srgbClr val="0070C0"/>
                </a:solidFill>
                <a:effectLst/>
                <a:latin typeface="Arial" panose="020B0604020202020204" pitchFamily="34" charset="0"/>
              </a:rPr>
              <a:t>6</a:t>
            </a:r>
            <a:r>
              <a:rPr lang="ja-JP" altLang="en-US" sz="2000" b="1" i="0" dirty="0">
                <a:solidFill>
                  <a:srgbClr val="0070C0"/>
                </a:solidFill>
                <a:effectLst/>
                <a:latin typeface="Arial" panose="020B0604020202020204" pitchFamily="34" charset="0"/>
              </a:rPr>
              <a:t>のみ</a:t>
            </a:r>
            <a:endParaRPr lang="en-US" altLang="ja-JP" sz="2000" b="1" i="0" dirty="0">
              <a:solidFill>
                <a:srgbClr val="0070C0"/>
              </a:solidFill>
              <a:effectLst/>
              <a:latin typeface="Arial" panose="020B0604020202020204" pitchFamily="34" charset="0"/>
            </a:endParaRPr>
          </a:p>
          <a:p>
            <a:r>
              <a:rPr lang="en-US" altLang="ja-JP" sz="2000" b="1" dirty="0">
                <a:solidFill>
                  <a:srgbClr val="0070C0"/>
                </a:solidFill>
                <a:latin typeface="Arial" panose="020B0604020202020204" pitchFamily="34" charset="0"/>
              </a:rPr>
              <a:t>i=3</a:t>
            </a:r>
            <a:r>
              <a:rPr lang="ja-JP" altLang="en-US" sz="2000" b="1" dirty="0">
                <a:solidFill>
                  <a:srgbClr val="0070C0"/>
                </a:solidFill>
                <a:latin typeface="Arial" panose="020B0604020202020204" pitchFamily="34" charset="0"/>
              </a:rPr>
              <a:t>のとき</a:t>
            </a:r>
            <a:endParaRPr lang="en-US" altLang="ja-JP" sz="2000" b="1" dirty="0">
              <a:solidFill>
                <a:srgbClr val="0070C0"/>
              </a:solidFill>
              <a:latin typeface="Arial" panose="020B0604020202020204" pitchFamily="34" charset="0"/>
            </a:endParaRPr>
          </a:p>
          <a:p>
            <a:r>
              <a:rPr lang="en-US" altLang="ja-JP" sz="2000" b="1" dirty="0" err="1">
                <a:solidFill>
                  <a:srgbClr val="0070C0"/>
                </a:solidFill>
                <a:latin typeface="Arial" panose="020B0604020202020204" pitchFamily="34" charset="0"/>
              </a:rPr>
              <a:t>totalValue</a:t>
            </a:r>
            <a:r>
              <a:rPr lang="en-US" altLang="ja-JP" sz="2000" b="1" dirty="0">
                <a:solidFill>
                  <a:srgbClr val="0070C0"/>
                </a:solidFill>
                <a:latin typeface="Arial" panose="020B0604020202020204" pitchFamily="34" charset="0"/>
              </a:rPr>
              <a:t> </a:t>
            </a:r>
            <a:r>
              <a:rPr lang="ja-JP" altLang="en-US" sz="2000" b="1" dirty="0">
                <a:solidFill>
                  <a:srgbClr val="0070C0"/>
                </a:solidFill>
                <a:latin typeface="Arial" panose="020B0604020202020204" pitchFamily="34" charset="0"/>
              </a:rPr>
              <a:t>← </a:t>
            </a:r>
            <a:r>
              <a:rPr lang="en-US" altLang="ja-JP" sz="2000" b="1" dirty="0">
                <a:solidFill>
                  <a:srgbClr val="0070C0"/>
                </a:solidFill>
                <a:latin typeface="Arial" panose="020B0604020202020204" pitchFamily="34" charset="0"/>
              </a:rPr>
              <a:t>0+3</a:t>
            </a:r>
          </a:p>
          <a:p>
            <a:endParaRPr lang="en-US" altLang="ja-JP" sz="2000" b="1" i="0" dirty="0">
              <a:solidFill>
                <a:srgbClr val="0070C0"/>
              </a:solidFill>
              <a:effectLst/>
              <a:latin typeface="Arial" panose="020B0604020202020204" pitchFamily="34" charset="0"/>
            </a:endParaRPr>
          </a:p>
          <a:p>
            <a:r>
              <a:rPr lang="en-US" altLang="ja-JP" sz="2000" b="1" dirty="0" err="1">
                <a:solidFill>
                  <a:srgbClr val="0070C0"/>
                </a:solidFill>
                <a:latin typeface="Arial" panose="020B0604020202020204" pitchFamily="34" charset="0"/>
              </a:rPr>
              <a:t>i</a:t>
            </a:r>
            <a:r>
              <a:rPr lang="en-US" altLang="ja-JP" sz="2000" b="1" dirty="0">
                <a:solidFill>
                  <a:srgbClr val="0070C0"/>
                </a:solidFill>
                <a:latin typeface="Arial" panose="020B0604020202020204" pitchFamily="34" charset="0"/>
              </a:rPr>
              <a:t>=6</a:t>
            </a:r>
            <a:r>
              <a:rPr lang="ja-JP" altLang="en-US" sz="2000" b="1" dirty="0">
                <a:solidFill>
                  <a:srgbClr val="0070C0"/>
                </a:solidFill>
                <a:latin typeface="Arial" panose="020B0604020202020204" pitchFamily="34" charset="0"/>
              </a:rPr>
              <a:t>のとき</a:t>
            </a:r>
            <a:endParaRPr lang="en-US" altLang="ja-JP" sz="2000" b="1" dirty="0">
              <a:solidFill>
                <a:srgbClr val="0070C0"/>
              </a:solidFill>
              <a:latin typeface="Arial" panose="020B0604020202020204" pitchFamily="34" charset="0"/>
            </a:endParaRPr>
          </a:p>
          <a:p>
            <a:r>
              <a:rPr lang="en-US" altLang="ja-JP" sz="2000" b="1" dirty="0" err="1">
                <a:solidFill>
                  <a:srgbClr val="0070C0"/>
                </a:solidFill>
                <a:latin typeface="Arial" panose="020B0604020202020204" pitchFamily="34" charset="0"/>
              </a:rPr>
              <a:t>totalValue</a:t>
            </a:r>
            <a:r>
              <a:rPr lang="en-US" altLang="ja-JP" sz="2000" b="1" dirty="0">
                <a:solidFill>
                  <a:srgbClr val="0070C0"/>
                </a:solidFill>
                <a:latin typeface="Arial" panose="020B0604020202020204" pitchFamily="34" charset="0"/>
              </a:rPr>
              <a:t> </a:t>
            </a:r>
            <a:r>
              <a:rPr lang="ja-JP" altLang="en-US" sz="2000" b="1" dirty="0">
                <a:solidFill>
                  <a:srgbClr val="0070C0"/>
                </a:solidFill>
                <a:latin typeface="Arial" panose="020B0604020202020204" pitchFamily="34" charset="0"/>
              </a:rPr>
              <a:t>← </a:t>
            </a:r>
            <a:r>
              <a:rPr lang="en-US" altLang="ja-JP" sz="2000" b="1" dirty="0">
                <a:solidFill>
                  <a:srgbClr val="0070C0"/>
                </a:solidFill>
                <a:latin typeface="Arial" panose="020B0604020202020204" pitchFamily="34" charset="0"/>
              </a:rPr>
              <a:t>3+6</a:t>
            </a:r>
          </a:p>
          <a:p>
            <a:endParaRPr lang="en-US" altLang="ja-JP" sz="2000" b="1" i="0" dirty="0">
              <a:solidFill>
                <a:srgbClr val="0070C0"/>
              </a:solidFill>
              <a:effectLst/>
              <a:latin typeface="Arial" panose="020B0604020202020204" pitchFamily="34" charset="0"/>
            </a:endParaRPr>
          </a:p>
          <a:p>
            <a:r>
              <a:rPr lang="ja-JP" altLang="en-US" sz="2000" b="1" dirty="0">
                <a:solidFill>
                  <a:srgbClr val="0070C0"/>
                </a:solidFill>
                <a:latin typeface="Arial" panose="020B0604020202020204" pitchFamily="34" charset="0"/>
              </a:rPr>
              <a:t>繰り返し終了</a:t>
            </a:r>
            <a:endParaRPr lang="en-US" altLang="ja-JP" sz="2000" b="1" dirty="0">
              <a:solidFill>
                <a:srgbClr val="0070C0"/>
              </a:solidFill>
              <a:latin typeface="Arial" panose="020B0604020202020204" pitchFamily="34" charset="0"/>
            </a:endParaRPr>
          </a:p>
          <a:p>
            <a:r>
              <a:rPr lang="en-US" altLang="ja-JP" sz="2000" b="1" dirty="0" err="1">
                <a:solidFill>
                  <a:srgbClr val="0070C0"/>
                </a:solidFill>
                <a:latin typeface="Arial" panose="020B0604020202020204" pitchFamily="34" charset="0"/>
              </a:rPr>
              <a:t>totalValue</a:t>
            </a:r>
            <a:r>
              <a:rPr lang="en-US" altLang="ja-JP" sz="2000" b="1" dirty="0">
                <a:solidFill>
                  <a:srgbClr val="0070C0"/>
                </a:solidFill>
                <a:latin typeface="Arial" panose="020B0604020202020204" pitchFamily="34" charset="0"/>
              </a:rPr>
              <a:t> </a:t>
            </a:r>
            <a:r>
              <a:rPr lang="ja-JP" altLang="en-US" sz="2000" b="1" dirty="0">
                <a:solidFill>
                  <a:srgbClr val="0070C0"/>
                </a:solidFill>
                <a:latin typeface="Arial" panose="020B0604020202020204" pitchFamily="34" charset="0"/>
              </a:rPr>
              <a:t>⇒ </a:t>
            </a:r>
            <a:r>
              <a:rPr lang="en-US" altLang="ja-JP" sz="2000" b="1" dirty="0">
                <a:solidFill>
                  <a:srgbClr val="FF0000"/>
                </a:solidFill>
                <a:latin typeface="Arial" panose="020B0604020202020204" pitchFamily="34" charset="0"/>
              </a:rPr>
              <a:t>9</a:t>
            </a:r>
            <a:endParaRPr lang="en-US" altLang="ja-JP" sz="2000" b="1" i="0" dirty="0">
              <a:solidFill>
                <a:srgbClr val="FF0000"/>
              </a:solidFill>
              <a:effectLst/>
              <a:latin typeface="Arial" panose="020B0604020202020204" pitchFamily="34" charset="0"/>
            </a:endParaRPr>
          </a:p>
          <a:p>
            <a:endParaRPr lang="en-US" altLang="ja-JP" sz="2000" b="1" i="0" dirty="0">
              <a:solidFill>
                <a:srgbClr val="0070C0"/>
              </a:solidFill>
              <a:effectLst/>
              <a:latin typeface="Arial" panose="020B0604020202020204" pitchFamily="34" charset="0"/>
            </a:endParaRPr>
          </a:p>
        </p:txBody>
      </p:sp>
      <p:cxnSp>
        <p:nvCxnSpPr>
          <p:cNvPr id="6" name="直線コネクタ 5">
            <a:extLst>
              <a:ext uri="{FF2B5EF4-FFF2-40B4-BE49-F238E27FC236}">
                <a16:creationId xmlns:a16="http://schemas.microsoft.com/office/drawing/2014/main" id="{9046B7A7-B908-8A04-599F-16D9B93D1F1F}"/>
              </a:ext>
            </a:extLst>
          </p:cNvPr>
          <p:cNvCxnSpPr/>
          <p:nvPr/>
        </p:nvCxnSpPr>
        <p:spPr>
          <a:xfrm>
            <a:off x="3719245" y="3924727"/>
            <a:ext cx="307197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線矢印コネクタ 7">
            <a:extLst>
              <a:ext uri="{FF2B5EF4-FFF2-40B4-BE49-F238E27FC236}">
                <a16:creationId xmlns:a16="http://schemas.microsoft.com/office/drawing/2014/main" id="{95A30359-30AF-3FAE-5A43-566FC3C1BE14}"/>
              </a:ext>
            </a:extLst>
          </p:cNvPr>
          <p:cNvCxnSpPr>
            <a:cxnSpLocks/>
          </p:cNvCxnSpPr>
          <p:nvPr/>
        </p:nvCxnSpPr>
        <p:spPr>
          <a:xfrm flipV="1">
            <a:off x="7058346" y="2137025"/>
            <a:ext cx="835685" cy="143838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88196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BF280A6B-B794-2FE7-E2D7-E6566A304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100" y="1211462"/>
            <a:ext cx="10409800" cy="4090004"/>
          </a:xfrm>
          <a:prstGeom prst="rect">
            <a:avLst/>
          </a:prstGeom>
        </p:spPr>
      </p:pic>
    </p:spTree>
    <p:extLst>
      <p:ext uri="{BB962C8B-B14F-4D97-AF65-F5344CB8AC3E}">
        <p14:creationId xmlns:p14="http://schemas.microsoft.com/office/powerpoint/2010/main" val="133428631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BF280A6B-B794-2FE7-E2D7-E6566A3046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100" y="1211462"/>
            <a:ext cx="10409800" cy="4090004"/>
          </a:xfrm>
          <a:prstGeom prst="rect">
            <a:avLst/>
          </a:prstGeom>
        </p:spPr>
      </p:pic>
      <p:sp>
        <p:nvSpPr>
          <p:cNvPr id="2" name="楕円 1">
            <a:extLst>
              <a:ext uri="{FF2B5EF4-FFF2-40B4-BE49-F238E27FC236}">
                <a16:creationId xmlns:a16="http://schemas.microsoft.com/office/drawing/2014/main" id="{AE00EE7E-36AA-4A00-BC99-96C3E6DE74FF}"/>
              </a:ext>
            </a:extLst>
          </p:cNvPr>
          <p:cNvSpPr/>
          <p:nvPr/>
        </p:nvSpPr>
        <p:spPr>
          <a:xfrm>
            <a:off x="1592121" y="2718655"/>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0" name="テキスト ボックス 9">
            <a:extLst>
              <a:ext uri="{FF2B5EF4-FFF2-40B4-BE49-F238E27FC236}">
                <a16:creationId xmlns:a16="http://schemas.microsoft.com/office/drawing/2014/main" id="{5F846E4E-5DFE-B935-F443-A2FDA7DBB05A}"/>
              </a:ext>
            </a:extLst>
          </p:cNvPr>
          <p:cNvSpPr txBox="1"/>
          <p:nvPr/>
        </p:nvSpPr>
        <p:spPr>
          <a:xfrm>
            <a:off x="1954968" y="1842038"/>
            <a:ext cx="6097712" cy="461665"/>
          </a:xfrm>
          <a:prstGeom prst="rect">
            <a:avLst/>
          </a:prstGeom>
          <a:noFill/>
        </p:spPr>
        <p:txBody>
          <a:bodyPr wrap="square">
            <a:spAutoFit/>
          </a:bodyPr>
          <a:lstStyle/>
          <a:p>
            <a:r>
              <a:rPr lang="en-US" altLang="ja-JP" sz="2400" b="1" dirty="0">
                <a:solidFill>
                  <a:srgbClr val="0070C0"/>
                </a:solidFill>
              </a:rPr>
              <a:t>Thumbnail</a:t>
            </a:r>
            <a:endParaRPr lang="ja-JP" altLang="en-US" sz="2400" b="1" dirty="0">
              <a:solidFill>
                <a:srgbClr val="0070C0"/>
              </a:solidFill>
            </a:endParaRPr>
          </a:p>
        </p:txBody>
      </p:sp>
    </p:spTree>
    <p:extLst>
      <p:ext uri="{BB962C8B-B14F-4D97-AF65-F5344CB8AC3E}">
        <p14:creationId xmlns:p14="http://schemas.microsoft.com/office/powerpoint/2010/main" val="15446412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56851141-95B6-2635-6AB2-8A8F21E36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24" y="1476278"/>
            <a:ext cx="10607951" cy="3383399"/>
          </a:xfrm>
          <a:prstGeom prst="rect">
            <a:avLst/>
          </a:prstGeom>
        </p:spPr>
      </p:pic>
    </p:spTree>
    <p:extLst>
      <p:ext uri="{BB962C8B-B14F-4D97-AF65-F5344CB8AC3E}">
        <p14:creationId xmlns:p14="http://schemas.microsoft.com/office/powerpoint/2010/main" val="4864664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5B291F89-A5C0-28B9-F17D-A0737D8E78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200" y="698726"/>
            <a:ext cx="10613599" cy="5260286"/>
          </a:xfrm>
          <a:prstGeom prst="rect">
            <a:avLst/>
          </a:prstGeom>
        </p:spPr>
      </p:pic>
      <p:sp>
        <p:nvSpPr>
          <p:cNvPr id="2" name="楕円 1">
            <a:extLst>
              <a:ext uri="{FF2B5EF4-FFF2-40B4-BE49-F238E27FC236}">
                <a16:creationId xmlns:a16="http://schemas.microsoft.com/office/drawing/2014/main" id="{0C27D5B4-0482-A9E4-0EA1-BC98441C1895}"/>
              </a:ext>
            </a:extLst>
          </p:cNvPr>
          <p:cNvSpPr/>
          <p:nvPr/>
        </p:nvSpPr>
        <p:spPr>
          <a:xfrm>
            <a:off x="3732942" y="5493121"/>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B9B2B850-B77F-A2BE-BCBD-2A83FED0E639}"/>
              </a:ext>
            </a:extLst>
          </p:cNvPr>
          <p:cNvSpPr txBox="1"/>
          <p:nvPr/>
        </p:nvSpPr>
        <p:spPr>
          <a:xfrm>
            <a:off x="1797978" y="2157249"/>
            <a:ext cx="9267289" cy="646331"/>
          </a:xfrm>
          <a:prstGeom prst="rect">
            <a:avLst/>
          </a:prstGeom>
          <a:noFill/>
        </p:spPr>
        <p:txBody>
          <a:bodyPr wrap="square">
            <a:spAutoFit/>
          </a:bodyPr>
          <a:lstStyle/>
          <a:p>
            <a:r>
              <a:rPr lang="ja-JP" altLang="en-US" b="1" dirty="0">
                <a:solidFill>
                  <a:srgbClr val="0070C0"/>
                </a:solidFill>
              </a:rPr>
              <a:t>アノテーション：データに意味を付与する、つまり注釈やラベルを付けること。</a:t>
            </a:r>
            <a:endParaRPr lang="en-US" altLang="ja-JP" b="1" dirty="0">
              <a:solidFill>
                <a:srgbClr val="0070C0"/>
              </a:solidFill>
            </a:endParaRPr>
          </a:p>
          <a:p>
            <a:r>
              <a:rPr lang="ja-JP" altLang="en-US" b="1" i="0" dirty="0">
                <a:solidFill>
                  <a:srgbClr val="0070C0"/>
                </a:solidFill>
                <a:effectLst/>
                <a:latin typeface="Arial" panose="020B0604020202020204" pitchFamily="34" charset="0"/>
              </a:rPr>
              <a:t>データに正確なラベルを付けることで、</a:t>
            </a:r>
            <a:r>
              <a:rPr lang="en-US" altLang="ja-JP" b="1" i="0" dirty="0">
                <a:solidFill>
                  <a:srgbClr val="0070C0"/>
                </a:solidFill>
                <a:effectLst/>
                <a:latin typeface="Arial" panose="020B0604020202020204" pitchFamily="34" charset="0"/>
              </a:rPr>
              <a:t>AI</a:t>
            </a:r>
            <a:r>
              <a:rPr lang="ja-JP" altLang="en-US" b="1" i="0" dirty="0">
                <a:solidFill>
                  <a:srgbClr val="0070C0"/>
                </a:solidFill>
                <a:effectLst/>
                <a:latin typeface="Arial" panose="020B0604020202020204" pitchFamily="34" charset="0"/>
              </a:rPr>
              <a:t>が学習するための教師データを作成できる。</a:t>
            </a:r>
            <a:endParaRPr lang="ja-JP" altLang="en-US" b="1" dirty="0">
              <a:solidFill>
                <a:srgbClr val="0070C0"/>
              </a:solidFill>
            </a:endParaRPr>
          </a:p>
        </p:txBody>
      </p:sp>
      <p:cxnSp>
        <p:nvCxnSpPr>
          <p:cNvPr id="6" name="直線コネクタ 5">
            <a:extLst>
              <a:ext uri="{FF2B5EF4-FFF2-40B4-BE49-F238E27FC236}">
                <a16:creationId xmlns:a16="http://schemas.microsoft.com/office/drawing/2014/main" id="{A799A5DC-7AED-116B-1F93-6B6314BF127C}"/>
              </a:ext>
            </a:extLst>
          </p:cNvPr>
          <p:cNvCxnSpPr>
            <a:cxnSpLocks/>
          </p:cNvCxnSpPr>
          <p:nvPr/>
        </p:nvCxnSpPr>
        <p:spPr>
          <a:xfrm>
            <a:off x="3226086" y="4272338"/>
            <a:ext cx="1982912"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32040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56851141-95B6-2635-6AB2-8A8F21E3611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024" y="1476278"/>
            <a:ext cx="10607951" cy="3383399"/>
          </a:xfrm>
          <a:prstGeom prst="rect">
            <a:avLst/>
          </a:prstGeom>
        </p:spPr>
      </p:pic>
      <p:sp>
        <p:nvSpPr>
          <p:cNvPr id="2" name="楕円 1">
            <a:extLst>
              <a:ext uri="{FF2B5EF4-FFF2-40B4-BE49-F238E27FC236}">
                <a16:creationId xmlns:a16="http://schemas.microsoft.com/office/drawing/2014/main" id="{37DA4833-1194-1E0C-51ED-0F1F1EBD9EF1}"/>
              </a:ext>
            </a:extLst>
          </p:cNvPr>
          <p:cNvSpPr/>
          <p:nvPr/>
        </p:nvSpPr>
        <p:spPr>
          <a:xfrm>
            <a:off x="1335267" y="420840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6362717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F5EC82EC-D60A-A6A1-CCB1-9C696EDBE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08" y="1903197"/>
            <a:ext cx="10939184" cy="2288659"/>
          </a:xfrm>
          <a:prstGeom prst="rect">
            <a:avLst/>
          </a:prstGeom>
        </p:spPr>
      </p:pic>
    </p:spTree>
    <p:extLst>
      <p:ext uri="{BB962C8B-B14F-4D97-AF65-F5344CB8AC3E}">
        <p14:creationId xmlns:p14="http://schemas.microsoft.com/office/powerpoint/2010/main" val="64497577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F5EC82EC-D60A-A6A1-CCB1-9C696EDBE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408" y="1903197"/>
            <a:ext cx="10939184" cy="2288659"/>
          </a:xfrm>
          <a:prstGeom prst="rect">
            <a:avLst/>
          </a:prstGeom>
        </p:spPr>
      </p:pic>
      <p:sp>
        <p:nvSpPr>
          <p:cNvPr id="2" name="楕円 1">
            <a:extLst>
              <a:ext uri="{FF2B5EF4-FFF2-40B4-BE49-F238E27FC236}">
                <a16:creationId xmlns:a16="http://schemas.microsoft.com/office/drawing/2014/main" id="{54ECA7A5-1D70-6396-E87B-3243079B4D02}"/>
              </a:ext>
            </a:extLst>
          </p:cNvPr>
          <p:cNvSpPr/>
          <p:nvPr/>
        </p:nvSpPr>
        <p:spPr>
          <a:xfrm>
            <a:off x="8650468" y="361250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0784486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1620AE90-8268-9192-BF7B-350488E0A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85" y="1831985"/>
            <a:ext cx="10959029" cy="2781112"/>
          </a:xfrm>
          <a:prstGeom prst="rect">
            <a:avLst/>
          </a:prstGeom>
        </p:spPr>
      </p:pic>
    </p:spTree>
    <p:extLst>
      <p:ext uri="{BB962C8B-B14F-4D97-AF65-F5344CB8AC3E}">
        <p14:creationId xmlns:p14="http://schemas.microsoft.com/office/powerpoint/2010/main" val="2815708517"/>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1620AE90-8268-9192-BF7B-350488E0AE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485" y="1831985"/>
            <a:ext cx="10959029" cy="2781112"/>
          </a:xfrm>
          <a:prstGeom prst="rect">
            <a:avLst/>
          </a:prstGeom>
        </p:spPr>
      </p:pic>
      <p:sp>
        <p:nvSpPr>
          <p:cNvPr id="2" name="楕円 1">
            <a:extLst>
              <a:ext uri="{FF2B5EF4-FFF2-40B4-BE49-F238E27FC236}">
                <a16:creationId xmlns:a16="http://schemas.microsoft.com/office/drawing/2014/main" id="{23F57EC8-7A05-D317-56F3-13D4541092BA}"/>
              </a:ext>
            </a:extLst>
          </p:cNvPr>
          <p:cNvSpPr/>
          <p:nvPr/>
        </p:nvSpPr>
        <p:spPr>
          <a:xfrm>
            <a:off x="1037318" y="409583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9902639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45396F72-A84D-84C2-3DE3-017ABE0E0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141" y="265587"/>
            <a:ext cx="8147717" cy="6326826"/>
          </a:xfrm>
          <a:prstGeom prst="rect">
            <a:avLst/>
          </a:prstGeom>
        </p:spPr>
      </p:pic>
    </p:spTree>
    <p:extLst>
      <p:ext uri="{BB962C8B-B14F-4D97-AF65-F5344CB8AC3E}">
        <p14:creationId xmlns:p14="http://schemas.microsoft.com/office/powerpoint/2010/main" val="19512564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45396F72-A84D-84C2-3DE3-017ABE0E07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2141" y="265587"/>
            <a:ext cx="8147717" cy="6326826"/>
          </a:xfrm>
          <a:prstGeom prst="rect">
            <a:avLst/>
          </a:prstGeom>
        </p:spPr>
      </p:pic>
      <p:sp>
        <p:nvSpPr>
          <p:cNvPr id="2" name="楕円 1">
            <a:extLst>
              <a:ext uri="{FF2B5EF4-FFF2-40B4-BE49-F238E27FC236}">
                <a16:creationId xmlns:a16="http://schemas.microsoft.com/office/drawing/2014/main" id="{791AF2B3-20CB-C5D8-88EF-C54FD08F1DB5}"/>
              </a:ext>
            </a:extLst>
          </p:cNvPr>
          <p:cNvSpPr/>
          <p:nvPr/>
        </p:nvSpPr>
        <p:spPr>
          <a:xfrm>
            <a:off x="2270217" y="563695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58890997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33E7A2EC-0B1C-EA61-45A0-DB0E9D880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50" y="898425"/>
            <a:ext cx="10922500" cy="4906473"/>
          </a:xfrm>
          <a:prstGeom prst="rect">
            <a:avLst/>
          </a:prstGeom>
        </p:spPr>
      </p:pic>
    </p:spTree>
    <p:extLst>
      <p:ext uri="{BB962C8B-B14F-4D97-AF65-F5344CB8AC3E}">
        <p14:creationId xmlns:p14="http://schemas.microsoft.com/office/powerpoint/2010/main" val="420575723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33E7A2EC-0B1C-EA61-45A0-DB0E9D8803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750" y="898425"/>
            <a:ext cx="10922500" cy="4906473"/>
          </a:xfrm>
          <a:prstGeom prst="rect">
            <a:avLst/>
          </a:prstGeom>
        </p:spPr>
      </p:pic>
      <p:sp>
        <p:nvSpPr>
          <p:cNvPr id="2" name="楕円 1">
            <a:extLst>
              <a:ext uri="{FF2B5EF4-FFF2-40B4-BE49-F238E27FC236}">
                <a16:creationId xmlns:a16="http://schemas.microsoft.com/office/drawing/2014/main" id="{5ECD9D20-C8DC-E0DD-2B7E-3777BA1606D7}"/>
              </a:ext>
            </a:extLst>
          </p:cNvPr>
          <p:cNvSpPr/>
          <p:nvPr/>
        </p:nvSpPr>
        <p:spPr>
          <a:xfrm>
            <a:off x="1088689" y="2606083"/>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090251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FA889E7D-B90F-45C9-BB14-C045D8E1A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060" y="825345"/>
            <a:ext cx="10695880" cy="3274044"/>
          </a:xfrm>
          <a:prstGeom prst="rect">
            <a:avLst/>
          </a:prstGeom>
        </p:spPr>
      </p:pic>
    </p:spTree>
    <p:extLst>
      <p:ext uri="{BB962C8B-B14F-4D97-AF65-F5344CB8AC3E}">
        <p14:creationId xmlns:p14="http://schemas.microsoft.com/office/powerpoint/2010/main" val="29866812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AEA23ED8-0181-0C00-E850-84EB3877C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16" y="832129"/>
            <a:ext cx="10495168" cy="5193742"/>
          </a:xfrm>
          <a:prstGeom prst="rect">
            <a:avLst/>
          </a:prstGeom>
        </p:spPr>
      </p:pic>
    </p:spTree>
    <p:extLst>
      <p:ext uri="{BB962C8B-B14F-4D97-AF65-F5344CB8AC3E}">
        <p14:creationId xmlns:p14="http://schemas.microsoft.com/office/powerpoint/2010/main" val="166327701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FA889E7D-B90F-45C9-BB14-C045D8E1AB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8060" y="825345"/>
            <a:ext cx="10695880" cy="3274044"/>
          </a:xfrm>
          <a:prstGeom prst="rect">
            <a:avLst/>
          </a:prstGeom>
        </p:spPr>
      </p:pic>
      <p:sp>
        <p:nvSpPr>
          <p:cNvPr id="4" name="テキスト ボックス 3">
            <a:extLst>
              <a:ext uri="{FF2B5EF4-FFF2-40B4-BE49-F238E27FC236}">
                <a16:creationId xmlns:a16="http://schemas.microsoft.com/office/drawing/2014/main" id="{EBB0E4E5-C8F0-07BB-D035-0F783A5546E9}"/>
              </a:ext>
            </a:extLst>
          </p:cNvPr>
          <p:cNvSpPr txBox="1"/>
          <p:nvPr/>
        </p:nvSpPr>
        <p:spPr>
          <a:xfrm>
            <a:off x="3794642" y="4350842"/>
            <a:ext cx="5708953" cy="1323439"/>
          </a:xfrm>
          <a:prstGeom prst="rect">
            <a:avLst/>
          </a:prstGeom>
          <a:noFill/>
        </p:spPr>
        <p:txBody>
          <a:bodyPr wrap="square">
            <a:spAutoFit/>
          </a:bodyPr>
          <a:lstStyle/>
          <a:p>
            <a:r>
              <a:rPr lang="ja-JP" altLang="en-US" sz="2000" b="1" i="0" dirty="0">
                <a:solidFill>
                  <a:srgbClr val="0070C0"/>
                </a:solidFill>
                <a:effectLst/>
                <a:latin typeface="Arial" panose="020B0604020202020204" pitchFamily="34" charset="0"/>
              </a:rPr>
              <a:t>現在の正解率 </a:t>
            </a:r>
            <a:r>
              <a:rPr lang="en-US" altLang="ja-JP" sz="2000" b="1" i="0" dirty="0">
                <a:solidFill>
                  <a:srgbClr val="0070C0"/>
                </a:solidFill>
                <a:effectLst/>
                <a:latin typeface="Arial" panose="020B0604020202020204" pitchFamily="34" charset="0"/>
              </a:rPr>
              <a:t>30% </a:t>
            </a:r>
            <a:r>
              <a:rPr lang="ja-JP" altLang="en-US" sz="2000" b="1" i="0" dirty="0">
                <a:solidFill>
                  <a:srgbClr val="0070C0"/>
                </a:solidFill>
                <a:effectLst/>
                <a:latin typeface="Arial" panose="020B0604020202020204" pitchFamily="34" charset="0"/>
              </a:rPr>
              <a:t>⇒ 誤り率 </a:t>
            </a:r>
            <a:r>
              <a:rPr lang="en-US" altLang="ja-JP" sz="2000" b="1" i="0" dirty="0">
                <a:solidFill>
                  <a:srgbClr val="0070C0"/>
                </a:solidFill>
                <a:effectLst/>
                <a:latin typeface="Arial" panose="020B0604020202020204" pitchFamily="34" charset="0"/>
              </a:rPr>
              <a:t>70%</a:t>
            </a:r>
          </a:p>
          <a:p>
            <a:r>
              <a:rPr lang="ja-JP" altLang="en-US" sz="2000" b="1" dirty="0">
                <a:solidFill>
                  <a:srgbClr val="0070C0"/>
                </a:solidFill>
                <a:latin typeface="Arial" panose="020B0604020202020204" pitchFamily="34" charset="0"/>
              </a:rPr>
              <a:t>正答率 </a:t>
            </a:r>
            <a:r>
              <a:rPr lang="en-US" altLang="ja-JP" sz="2000" b="1" dirty="0">
                <a:solidFill>
                  <a:srgbClr val="0070C0"/>
                </a:solidFill>
                <a:latin typeface="Arial" panose="020B0604020202020204" pitchFamily="34" charset="0"/>
              </a:rPr>
              <a:t>35% </a:t>
            </a:r>
            <a:r>
              <a:rPr lang="ja-JP" altLang="en-US" sz="2000" b="1" dirty="0">
                <a:solidFill>
                  <a:srgbClr val="0070C0"/>
                </a:solidFill>
                <a:latin typeface="Arial" panose="020B0604020202020204" pitchFamily="34" charset="0"/>
              </a:rPr>
              <a:t>⇒ 誤り率 </a:t>
            </a:r>
            <a:r>
              <a:rPr lang="en-US" altLang="ja-JP" sz="2000" b="1" dirty="0">
                <a:solidFill>
                  <a:srgbClr val="FF0000"/>
                </a:solidFill>
                <a:latin typeface="Arial" panose="020B0604020202020204" pitchFamily="34" charset="0"/>
              </a:rPr>
              <a:t>65%</a:t>
            </a:r>
            <a:endParaRPr lang="en-US" altLang="ja-JP" sz="2000" b="1" i="0" dirty="0">
              <a:solidFill>
                <a:srgbClr val="FF0000"/>
              </a:solidFill>
              <a:effectLst/>
              <a:latin typeface="Arial" panose="020B0604020202020204" pitchFamily="34" charset="0"/>
            </a:endParaRPr>
          </a:p>
          <a:p>
            <a:r>
              <a:rPr lang="en-US" altLang="ja-JP" sz="2000" b="1" dirty="0">
                <a:solidFill>
                  <a:srgbClr val="0070C0"/>
                </a:solidFill>
                <a:latin typeface="Arial" panose="020B0604020202020204" pitchFamily="34" charset="0"/>
              </a:rPr>
              <a:t>1</a:t>
            </a:r>
            <a:r>
              <a:rPr lang="ja-JP" altLang="en-US" sz="2000" b="1" dirty="0">
                <a:solidFill>
                  <a:srgbClr val="0070C0"/>
                </a:solidFill>
                <a:latin typeface="Arial" panose="020B0604020202020204" pitchFamily="34" charset="0"/>
              </a:rPr>
              <a:t>回目：</a:t>
            </a:r>
            <a:r>
              <a:rPr lang="en-US" altLang="ja-JP" sz="2000" b="1" dirty="0">
                <a:solidFill>
                  <a:srgbClr val="0070C0"/>
                </a:solidFill>
                <a:latin typeface="Arial" panose="020B0604020202020204" pitchFamily="34" charset="0"/>
              </a:rPr>
              <a:t>70%×0.95=66.5%</a:t>
            </a:r>
          </a:p>
          <a:p>
            <a:r>
              <a:rPr lang="en-US" altLang="ja-JP" sz="2000" b="1" i="0" dirty="0">
                <a:solidFill>
                  <a:srgbClr val="0070C0"/>
                </a:solidFill>
                <a:effectLst/>
                <a:latin typeface="Arial" panose="020B0604020202020204" pitchFamily="34" charset="0"/>
              </a:rPr>
              <a:t>2</a:t>
            </a:r>
            <a:r>
              <a:rPr lang="ja-JP" altLang="en-US" sz="2000" b="1" i="0" dirty="0">
                <a:solidFill>
                  <a:srgbClr val="0070C0"/>
                </a:solidFill>
                <a:effectLst/>
                <a:latin typeface="Arial" panose="020B0604020202020204" pitchFamily="34" charset="0"/>
              </a:rPr>
              <a:t>回目：</a:t>
            </a:r>
            <a:r>
              <a:rPr lang="en-US" altLang="ja-JP" sz="2000" b="1" i="0" dirty="0">
                <a:solidFill>
                  <a:srgbClr val="0070C0"/>
                </a:solidFill>
                <a:effectLst/>
                <a:latin typeface="Arial" panose="020B0604020202020204" pitchFamily="34" charset="0"/>
              </a:rPr>
              <a:t>66.5%×0.95=</a:t>
            </a:r>
            <a:r>
              <a:rPr lang="en-US" altLang="ja-JP" sz="2000" b="1" i="0" dirty="0">
                <a:solidFill>
                  <a:srgbClr val="FF0000"/>
                </a:solidFill>
                <a:effectLst/>
                <a:latin typeface="Arial" panose="020B0604020202020204" pitchFamily="34" charset="0"/>
              </a:rPr>
              <a:t>63.175%</a:t>
            </a:r>
          </a:p>
        </p:txBody>
      </p:sp>
      <p:sp>
        <p:nvSpPr>
          <p:cNvPr id="5" name="楕円 4">
            <a:extLst>
              <a:ext uri="{FF2B5EF4-FFF2-40B4-BE49-F238E27FC236}">
                <a16:creationId xmlns:a16="http://schemas.microsoft.com/office/drawing/2014/main" id="{EBEF1498-3E06-5DA3-3A19-42D31245E87A}"/>
              </a:ext>
            </a:extLst>
          </p:cNvPr>
          <p:cNvSpPr/>
          <p:nvPr/>
        </p:nvSpPr>
        <p:spPr>
          <a:xfrm>
            <a:off x="3677777" y="360267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32657729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D932844A-3A25-D2D8-F772-27B7789D2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51" y="1655014"/>
            <a:ext cx="10882298" cy="2793695"/>
          </a:xfrm>
          <a:prstGeom prst="rect">
            <a:avLst/>
          </a:prstGeom>
        </p:spPr>
      </p:pic>
    </p:spTree>
    <p:extLst>
      <p:ext uri="{BB962C8B-B14F-4D97-AF65-F5344CB8AC3E}">
        <p14:creationId xmlns:p14="http://schemas.microsoft.com/office/powerpoint/2010/main" val="150918494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D932844A-3A25-D2D8-F772-27B7789D2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851" y="1655014"/>
            <a:ext cx="10882298" cy="2793695"/>
          </a:xfrm>
          <a:prstGeom prst="rect">
            <a:avLst/>
          </a:prstGeom>
        </p:spPr>
      </p:pic>
      <p:sp>
        <p:nvSpPr>
          <p:cNvPr id="2" name="楕円 1">
            <a:extLst>
              <a:ext uri="{FF2B5EF4-FFF2-40B4-BE49-F238E27FC236}">
                <a16:creationId xmlns:a16="http://schemas.microsoft.com/office/drawing/2014/main" id="{4EAC4CD6-A2C7-A842-4A98-BED40DF22F17}"/>
              </a:ext>
            </a:extLst>
          </p:cNvPr>
          <p:cNvSpPr/>
          <p:nvPr/>
        </p:nvSpPr>
        <p:spPr>
          <a:xfrm>
            <a:off x="6184672" y="392117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260802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D895324B-E0B6-D470-79D0-D51979762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50" y="1325023"/>
            <a:ext cx="10549899" cy="3729862"/>
          </a:xfrm>
          <a:prstGeom prst="rect">
            <a:avLst/>
          </a:prstGeom>
        </p:spPr>
      </p:pic>
    </p:spTree>
    <p:extLst>
      <p:ext uri="{BB962C8B-B14F-4D97-AF65-F5344CB8AC3E}">
        <p14:creationId xmlns:p14="http://schemas.microsoft.com/office/powerpoint/2010/main" val="8059860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D895324B-E0B6-D470-79D0-D519797623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1050" y="1325023"/>
            <a:ext cx="10549899" cy="3729862"/>
          </a:xfrm>
          <a:prstGeom prst="rect">
            <a:avLst/>
          </a:prstGeom>
        </p:spPr>
      </p:pic>
      <p:sp>
        <p:nvSpPr>
          <p:cNvPr id="2" name="楕円 1">
            <a:extLst>
              <a:ext uri="{FF2B5EF4-FFF2-40B4-BE49-F238E27FC236}">
                <a16:creationId xmlns:a16="http://schemas.microsoft.com/office/drawing/2014/main" id="{56609363-320E-DC8D-72B2-BEB82FA46606}"/>
              </a:ext>
            </a:extLst>
          </p:cNvPr>
          <p:cNvSpPr/>
          <p:nvPr/>
        </p:nvSpPr>
        <p:spPr>
          <a:xfrm>
            <a:off x="1335270" y="402391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9" name="テキスト ボックス 8">
            <a:extLst>
              <a:ext uri="{FF2B5EF4-FFF2-40B4-BE49-F238E27FC236}">
                <a16:creationId xmlns:a16="http://schemas.microsoft.com/office/drawing/2014/main" id="{8CE6081A-F546-34CA-C5E1-C599E178BBB1}"/>
              </a:ext>
            </a:extLst>
          </p:cNvPr>
          <p:cNvSpPr txBox="1"/>
          <p:nvPr/>
        </p:nvSpPr>
        <p:spPr>
          <a:xfrm>
            <a:off x="2352782" y="2409761"/>
            <a:ext cx="7870005" cy="400110"/>
          </a:xfrm>
          <a:prstGeom prst="rect">
            <a:avLst/>
          </a:prstGeom>
          <a:noFill/>
        </p:spPr>
        <p:txBody>
          <a:bodyPr wrap="square">
            <a:spAutoFit/>
          </a:bodyPr>
          <a:lstStyle/>
          <a:p>
            <a:r>
              <a:rPr lang="en-US" altLang="ja-JP" sz="2000" b="1" dirty="0">
                <a:solidFill>
                  <a:srgbClr val="0070C0"/>
                </a:solidFill>
              </a:rPr>
              <a:t>Certificate Revocation List</a:t>
            </a:r>
            <a:r>
              <a:rPr lang="ja-JP" altLang="en-US" sz="2000" b="1" dirty="0">
                <a:solidFill>
                  <a:srgbClr val="0070C0"/>
                </a:solidFill>
              </a:rPr>
              <a:t>の略で、証明書失効リストのこと</a:t>
            </a:r>
          </a:p>
        </p:txBody>
      </p:sp>
    </p:spTree>
    <p:extLst>
      <p:ext uri="{BB962C8B-B14F-4D97-AF65-F5344CB8AC3E}">
        <p14:creationId xmlns:p14="http://schemas.microsoft.com/office/powerpoint/2010/main" val="181013139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EC7D1A70-798C-2CB4-F8FB-6055D9BE0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489" y="387226"/>
            <a:ext cx="9605022" cy="5869735"/>
          </a:xfrm>
          <a:prstGeom prst="rect">
            <a:avLst/>
          </a:prstGeom>
        </p:spPr>
      </p:pic>
    </p:spTree>
    <p:extLst>
      <p:ext uri="{BB962C8B-B14F-4D97-AF65-F5344CB8AC3E}">
        <p14:creationId xmlns:p14="http://schemas.microsoft.com/office/powerpoint/2010/main" val="25323281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EC7D1A70-798C-2CB4-F8FB-6055D9BE01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489" y="387226"/>
            <a:ext cx="9605022" cy="5869735"/>
          </a:xfrm>
          <a:prstGeom prst="rect">
            <a:avLst/>
          </a:prstGeom>
        </p:spPr>
      </p:pic>
      <p:sp>
        <p:nvSpPr>
          <p:cNvPr id="2" name="テキスト ボックス 1">
            <a:extLst>
              <a:ext uri="{FF2B5EF4-FFF2-40B4-BE49-F238E27FC236}">
                <a16:creationId xmlns:a16="http://schemas.microsoft.com/office/drawing/2014/main" id="{B3BEF00E-7547-599B-59DB-4886D5D3155E}"/>
              </a:ext>
            </a:extLst>
          </p:cNvPr>
          <p:cNvSpPr txBox="1"/>
          <p:nvPr/>
        </p:nvSpPr>
        <p:spPr>
          <a:xfrm>
            <a:off x="6322087" y="4761057"/>
            <a:ext cx="1332162"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⇒人的</a:t>
            </a:r>
            <a:endParaRPr lang="en-US" altLang="ja-JP" sz="2000" b="1" i="0" dirty="0">
              <a:solidFill>
                <a:srgbClr val="0070C0"/>
              </a:solidFill>
              <a:effectLst/>
              <a:latin typeface="Arial" panose="020B0604020202020204" pitchFamily="34" charset="0"/>
            </a:endParaRPr>
          </a:p>
        </p:txBody>
      </p:sp>
      <p:sp>
        <p:nvSpPr>
          <p:cNvPr id="4" name="テキスト ボックス 3">
            <a:extLst>
              <a:ext uri="{FF2B5EF4-FFF2-40B4-BE49-F238E27FC236}">
                <a16:creationId xmlns:a16="http://schemas.microsoft.com/office/drawing/2014/main" id="{6224707D-4356-DE49-22B6-89D056338949}"/>
              </a:ext>
            </a:extLst>
          </p:cNvPr>
          <p:cNvSpPr txBox="1"/>
          <p:nvPr/>
        </p:nvSpPr>
        <p:spPr>
          <a:xfrm>
            <a:off x="10070442" y="2942531"/>
            <a:ext cx="1332162"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⇒技術的</a:t>
            </a:r>
            <a:endParaRPr lang="en-US" altLang="ja-JP" sz="2000" b="1" i="0" dirty="0">
              <a:solidFill>
                <a:srgbClr val="0070C0"/>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4E369FB3-DBA7-9AD3-10E7-580BD114043B}"/>
              </a:ext>
            </a:extLst>
          </p:cNvPr>
          <p:cNvSpPr txBox="1"/>
          <p:nvPr/>
        </p:nvSpPr>
        <p:spPr>
          <a:xfrm>
            <a:off x="5656006" y="5684018"/>
            <a:ext cx="1332162"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⇒人的</a:t>
            </a:r>
            <a:endParaRPr lang="en-US" altLang="ja-JP" sz="2000" b="1" i="0" dirty="0">
              <a:solidFill>
                <a:srgbClr val="0070C0"/>
              </a:solidFill>
              <a:effectLst/>
              <a:latin typeface="Arial" panose="020B0604020202020204" pitchFamily="34" charset="0"/>
            </a:endParaRPr>
          </a:p>
        </p:txBody>
      </p:sp>
      <p:sp>
        <p:nvSpPr>
          <p:cNvPr id="6" name="楕円 5">
            <a:extLst>
              <a:ext uri="{FF2B5EF4-FFF2-40B4-BE49-F238E27FC236}">
                <a16:creationId xmlns:a16="http://schemas.microsoft.com/office/drawing/2014/main" id="{6FFE7EEA-B9CB-0984-EF37-E1ED91FFB871}"/>
              </a:ext>
            </a:extLst>
          </p:cNvPr>
          <p:cNvSpPr/>
          <p:nvPr/>
        </p:nvSpPr>
        <p:spPr>
          <a:xfrm>
            <a:off x="1653769" y="3305260"/>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73399361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1B3EB2F4-421B-B264-CC3A-30E28AC60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62" y="937852"/>
            <a:ext cx="10798675" cy="4774579"/>
          </a:xfrm>
          <a:prstGeom prst="rect">
            <a:avLst/>
          </a:prstGeom>
        </p:spPr>
      </p:pic>
    </p:spTree>
    <p:extLst>
      <p:ext uri="{BB962C8B-B14F-4D97-AF65-F5344CB8AC3E}">
        <p14:creationId xmlns:p14="http://schemas.microsoft.com/office/powerpoint/2010/main" val="157572522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1B3EB2F4-421B-B264-CC3A-30E28AC60D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6662" y="937852"/>
            <a:ext cx="10798675" cy="4774579"/>
          </a:xfrm>
          <a:prstGeom prst="rect">
            <a:avLst/>
          </a:prstGeom>
        </p:spPr>
      </p:pic>
      <p:sp>
        <p:nvSpPr>
          <p:cNvPr id="2" name="楕円 1">
            <a:extLst>
              <a:ext uri="{FF2B5EF4-FFF2-40B4-BE49-F238E27FC236}">
                <a16:creationId xmlns:a16="http://schemas.microsoft.com/office/drawing/2014/main" id="{5C50738E-DD4F-B89C-2EFD-4BF6986FAE6C}"/>
              </a:ext>
            </a:extLst>
          </p:cNvPr>
          <p:cNvSpPr/>
          <p:nvPr/>
        </p:nvSpPr>
        <p:spPr>
          <a:xfrm>
            <a:off x="1160609" y="521314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6EEF890A-7D08-E208-27E9-F8F6054C23A0}"/>
              </a:ext>
            </a:extLst>
          </p:cNvPr>
          <p:cNvSpPr txBox="1"/>
          <p:nvPr/>
        </p:nvSpPr>
        <p:spPr>
          <a:xfrm>
            <a:off x="6762163" y="3661722"/>
            <a:ext cx="3388704"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a:t>
            </a:r>
            <a:r>
              <a:rPr lang="en-US" altLang="ja-JP" sz="2000" b="1" dirty="0">
                <a:solidFill>
                  <a:srgbClr val="0070C0"/>
                </a:solidFill>
                <a:latin typeface="Arial" panose="020B0604020202020204" pitchFamily="34" charset="0"/>
              </a:rPr>
              <a:t>B</a:t>
            </a:r>
            <a:r>
              <a:rPr lang="ja-JP" altLang="en-US" sz="2000" b="1" dirty="0">
                <a:solidFill>
                  <a:srgbClr val="0070C0"/>
                </a:solidFill>
                <a:latin typeface="Arial" panose="020B0604020202020204" pitchFamily="34" charset="0"/>
              </a:rPr>
              <a:t>さんの秘密鍵が必要</a:t>
            </a:r>
            <a:endParaRPr lang="en-US" altLang="ja-JP" sz="2000" b="1" i="0" dirty="0">
              <a:solidFill>
                <a:srgbClr val="0070C0"/>
              </a:solidFill>
              <a:effectLst/>
              <a:latin typeface="Arial" panose="020B0604020202020204" pitchFamily="34" charset="0"/>
            </a:endParaRPr>
          </a:p>
        </p:txBody>
      </p:sp>
      <p:cxnSp>
        <p:nvCxnSpPr>
          <p:cNvPr id="6" name="直線コネクタ 5">
            <a:extLst>
              <a:ext uri="{FF2B5EF4-FFF2-40B4-BE49-F238E27FC236}">
                <a16:creationId xmlns:a16="http://schemas.microsoft.com/office/drawing/2014/main" id="{4E5A12C7-0972-1904-F097-DCFD6DB27E7C}"/>
              </a:ext>
            </a:extLst>
          </p:cNvPr>
          <p:cNvCxnSpPr/>
          <p:nvPr/>
        </p:nvCxnSpPr>
        <p:spPr>
          <a:xfrm>
            <a:off x="1972638" y="4068567"/>
            <a:ext cx="1787704"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725377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CAF37019-1AAB-D80C-288E-BB7C8499C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087" y="1145334"/>
            <a:ext cx="10999826" cy="4238559"/>
          </a:xfrm>
          <a:prstGeom prst="rect">
            <a:avLst/>
          </a:prstGeom>
        </p:spPr>
      </p:pic>
    </p:spTree>
    <p:extLst>
      <p:ext uri="{BB962C8B-B14F-4D97-AF65-F5344CB8AC3E}">
        <p14:creationId xmlns:p14="http://schemas.microsoft.com/office/powerpoint/2010/main" val="25955386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AEA23ED8-0181-0C00-E850-84EB3877C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416" y="832129"/>
            <a:ext cx="10495168" cy="5193742"/>
          </a:xfrm>
          <a:prstGeom prst="rect">
            <a:avLst/>
          </a:prstGeom>
        </p:spPr>
      </p:pic>
      <p:sp>
        <p:nvSpPr>
          <p:cNvPr id="2" name="楕円 1">
            <a:extLst>
              <a:ext uri="{FF2B5EF4-FFF2-40B4-BE49-F238E27FC236}">
                <a16:creationId xmlns:a16="http://schemas.microsoft.com/office/drawing/2014/main" id="{6EF0A6E8-9FAB-2871-7E7A-5281D3DE3597}"/>
              </a:ext>
            </a:extLst>
          </p:cNvPr>
          <p:cNvSpPr/>
          <p:nvPr/>
        </p:nvSpPr>
        <p:spPr>
          <a:xfrm>
            <a:off x="1308241" y="3982820"/>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A69FC5B0-229B-A2C4-B95E-9012BA9681D7}"/>
              </a:ext>
            </a:extLst>
          </p:cNvPr>
          <p:cNvSpPr txBox="1"/>
          <p:nvPr/>
        </p:nvSpPr>
        <p:spPr>
          <a:xfrm>
            <a:off x="1551309" y="1294220"/>
            <a:ext cx="9267289" cy="923330"/>
          </a:xfrm>
          <a:prstGeom prst="rect">
            <a:avLst/>
          </a:prstGeom>
          <a:noFill/>
        </p:spPr>
        <p:txBody>
          <a:bodyPr wrap="square">
            <a:spAutoFit/>
          </a:bodyPr>
          <a:lstStyle/>
          <a:p>
            <a:r>
              <a:rPr lang="ja-JP" altLang="en-US" b="1" dirty="0">
                <a:solidFill>
                  <a:srgbClr val="0070C0"/>
                </a:solidFill>
              </a:rPr>
              <a:t>「ハック（</a:t>
            </a:r>
            <a:r>
              <a:rPr lang="en-US" altLang="ja-JP" b="1" dirty="0">
                <a:solidFill>
                  <a:srgbClr val="0070C0"/>
                </a:solidFill>
              </a:rPr>
              <a:t>hack</a:t>
            </a:r>
            <a:r>
              <a:rPr lang="ja-JP" altLang="en-US" b="1" dirty="0">
                <a:solidFill>
                  <a:srgbClr val="0070C0"/>
                </a:solidFill>
              </a:rPr>
              <a:t>）」と「マラソン（</a:t>
            </a:r>
            <a:r>
              <a:rPr lang="en-US" altLang="ja-JP" b="1" dirty="0">
                <a:solidFill>
                  <a:srgbClr val="0070C0"/>
                </a:solidFill>
              </a:rPr>
              <a:t>marathon</a:t>
            </a:r>
            <a:r>
              <a:rPr lang="ja-JP" altLang="en-US" b="1" dirty="0">
                <a:solidFill>
                  <a:srgbClr val="0070C0"/>
                </a:solidFill>
              </a:rPr>
              <a:t>）」を組み合わせた造語。</a:t>
            </a:r>
            <a:endParaRPr lang="en-US" altLang="ja-JP" b="1" dirty="0">
              <a:solidFill>
                <a:srgbClr val="0070C0"/>
              </a:solidFill>
            </a:endParaRPr>
          </a:p>
          <a:p>
            <a:r>
              <a:rPr lang="ja-JP" altLang="en-US" b="1" dirty="0">
                <a:solidFill>
                  <a:srgbClr val="0070C0"/>
                </a:solidFill>
              </a:rPr>
              <a:t>「</a:t>
            </a:r>
            <a:r>
              <a:rPr lang="en-US" altLang="ja-JP" b="1" dirty="0">
                <a:solidFill>
                  <a:srgbClr val="0070C0"/>
                </a:solidFill>
              </a:rPr>
              <a:t>hack</a:t>
            </a:r>
            <a:r>
              <a:rPr lang="ja-JP" altLang="en-US" b="1" dirty="0">
                <a:solidFill>
                  <a:srgbClr val="0070C0"/>
                </a:solidFill>
              </a:rPr>
              <a:t>」は「効率化を図るための工夫や手法」をいう意味がある。</a:t>
            </a:r>
            <a:endParaRPr lang="en-US" altLang="ja-JP" b="1" dirty="0">
              <a:solidFill>
                <a:srgbClr val="0070C0"/>
              </a:solidFill>
            </a:endParaRPr>
          </a:p>
          <a:p>
            <a:endParaRPr lang="ja-JP" altLang="en-US" b="1" dirty="0">
              <a:solidFill>
                <a:srgbClr val="0070C0"/>
              </a:solidFill>
            </a:endParaRPr>
          </a:p>
        </p:txBody>
      </p:sp>
    </p:spTree>
    <p:extLst>
      <p:ext uri="{BB962C8B-B14F-4D97-AF65-F5344CB8AC3E}">
        <p14:creationId xmlns:p14="http://schemas.microsoft.com/office/powerpoint/2010/main" val="4208176466"/>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CAF37019-1AAB-D80C-288E-BB7C8499C4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087" y="1145334"/>
            <a:ext cx="10999826" cy="4238559"/>
          </a:xfrm>
          <a:prstGeom prst="rect">
            <a:avLst/>
          </a:prstGeom>
        </p:spPr>
      </p:pic>
      <p:sp>
        <p:nvSpPr>
          <p:cNvPr id="2" name="楕円 1">
            <a:extLst>
              <a:ext uri="{FF2B5EF4-FFF2-40B4-BE49-F238E27FC236}">
                <a16:creationId xmlns:a16="http://schemas.microsoft.com/office/drawing/2014/main" id="{29B21297-7644-75A0-0E1D-99889B0B2FF5}"/>
              </a:ext>
            </a:extLst>
          </p:cNvPr>
          <p:cNvSpPr/>
          <p:nvPr/>
        </p:nvSpPr>
        <p:spPr>
          <a:xfrm>
            <a:off x="1037319" y="4918002"/>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1079661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9C0EBA9-4F9A-37C3-676E-EBF7F841B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183" y="482488"/>
            <a:ext cx="9603633" cy="5733378"/>
          </a:xfrm>
          <a:prstGeom prst="rect">
            <a:avLst/>
          </a:prstGeom>
        </p:spPr>
      </p:pic>
    </p:spTree>
    <p:extLst>
      <p:ext uri="{BB962C8B-B14F-4D97-AF65-F5344CB8AC3E}">
        <p14:creationId xmlns:p14="http://schemas.microsoft.com/office/powerpoint/2010/main" val="30207673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9C0EBA9-4F9A-37C3-676E-EBF7F841BD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4183" y="482488"/>
            <a:ext cx="9603633" cy="5733378"/>
          </a:xfrm>
          <a:prstGeom prst="rect">
            <a:avLst/>
          </a:prstGeom>
        </p:spPr>
      </p:pic>
      <p:sp>
        <p:nvSpPr>
          <p:cNvPr id="2" name="楕円 1">
            <a:extLst>
              <a:ext uri="{FF2B5EF4-FFF2-40B4-BE49-F238E27FC236}">
                <a16:creationId xmlns:a16="http://schemas.microsoft.com/office/drawing/2014/main" id="{C8999566-669E-F1B6-698B-22E6B711CF6D}"/>
              </a:ext>
            </a:extLst>
          </p:cNvPr>
          <p:cNvSpPr/>
          <p:nvPr/>
        </p:nvSpPr>
        <p:spPr>
          <a:xfrm>
            <a:off x="1653768" y="527759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648DC166-A9A4-4D47-D2B4-F7EFBF428840}"/>
              </a:ext>
            </a:extLst>
          </p:cNvPr>
          <p:cNvSpPr txBox="1"/>
          <p:nvPr/>
        </p:nvSpPr>
        <p:spPr>
          <a:xfrm>
            <a:off x="6474487" y="4826119"/>
            <a:ext cx="3388704"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⇒リスク移転</a:t>
            </a:r>
            <a:endParaRPr lang="en-US" altLang="ja-JP" sz="2000" b="1" i="0" dirty="0">
              <a:solidFill>
                <a:srgbClr val="0070C0"/>
              </a:solidFill>
              <a:effectLst/>
              <a:latin typeface="Arial" panose="020B0604020202020204" pitchFamily="34" charset="0"/>
            </a:endParaRPr>
          </a:p>
        </p:txBody>
      </p:sp>
    </p:spTree>
    <p:extLst>
      <p:ext uri="{BB962C8B-B14F-4D97-AF65-F5344CB8AC3E}">
        <p14:creationId xmlns:p14="http://schemas.microsoft.com/office/powerpoint/2010/main" val="191012386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AFB26437-DD35-2419-CDA9-C6354725B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515" y="1061943"/>
            <a:ext cx="10952969" cy="4496375"/>
          </a:xfrm>
          <a:prstGeom prst="rect">
            <a:avLst/>
          </a:prstGeom>
        </p:spPr>
      </p:pic>
    </p:spTree>
    <p:extLst>
      <p:ext uri="{BB962C8B-B14F-4D97-AF65-F5344CB8AC3E}">
        <p14:creationId xmlns:p14="http://schemas.microsoft.com/office/powerpoint/2010/main" val="23955364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AFB26437-DD35-2419-CDA9-C6354725B5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515" y="1061943"/>
            <a:ext cx="10952969" cy="4496375"/>
          </a:xfrm>
          <a:prstGeom prst="rect">
            <a:avLst/>
          </a:prstGeom>
        </p:spPr>
      </p:pic>
      <p:sp>
        <p:nvSpPr>
          <p:cNvPr id="2" name="楕円 1">
            <a:extLst>
              <a:ext uri="{FF2B5EF4-FFF2-40B4-BE49-F238E27FC236}">
                <a16:creationId xmlns:a16="http://schemas.microsoft.com/office/drawing/2014/main" id="{581C7775-67E9-091C-BA77-1EB9FBA753DF}"/>
              </a:ext>
            </a:extLst>
          </p:cNvPr>
          <p:cNvSpPr/>
          <p:nvPr/>
        </p:nvSpPr>
        <p:spPr>
          <a:xfrm>
            <a:off x="1140061" y="2770705"/>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72440948"/>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29430B55-1FE5-F941-42B1-E01E92DF7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64" y="1497468"/>
            <a:ext cx="10304271" cy="3526595"/>
          </a:xfrm>
          <a:prstGeom prst="rect">
            <a:avLst/>
          </a:prstGeom>
        </p:spPr>
      </p:pic>
    </p:spTree>
    <p:extLst>
      <p:ext uri="{BB962C8B-B14F-4D97-AF65-F5344CB8AC3E}">
        <p14:creationId xmlns:p14="http://schemas.microsoft.com/office/powerpoint/2010/main" val="36923123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29430B55-1FE5-F941-42B1-E01E92DF7F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3864" y="1497468"/>
            <a:ext cx="10304271" cy="3526595"/>
          </a:xfrm>
          <a:prstGeom prst="rect">
            <a:avLst/>
          </a:prstGeom>
        </p:spPr>
      </p:pic>
      <p:sp>
        <p:nvSpPr>
          <p:cNvPr id="2" name="楕円 1">
            <a:extLst>
              <a:ext uri="{FF2B5EF4-FFF2-40B4-BE49-F238E27FC236}">
                <a16:creationId xmlns:a16="http://schemas.microsoft.com/office/drawing/2014/main" id="{759A05B5-E68F-A6DF-8C4D-ED2571816679}"/>
              </a:ext>
            </a:extLst>
          </p:cNvPr>
          <p:cNvSpPr/>
          <p:nvPr/>
        </p:nvSpPr>
        <p:spPr>
          <a:xfrm>
            <a:off x="1592124" y="3921410"/>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F556F493-9734-BA3E-11F3-8267544AEFCE}"/>
              </a:ext>
            </a:extLst>
          </p:cNvPr>
          <p:cNvSpPr txBox="1"/>
          <p:nvPr/>
        </p:nvSpPr>
        <p:spPr>
          <a:xfrm>
            <a:off x="8971107" y="2788419"/>
            <a:ext cx="1847581"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⇒脆弱性</a:t>
            </a:r>
            <a:endParaRPr lang="en-US" altLang="ja-JP" sz="2000" b="1" i="0" dirty="0">
              <a:solidFill>
                <a:srgbClr val="0070C0"/>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7011C38E-4D60-C2F6-0C9F-DDEF2C3B2AB8}"/>
              </a:ext>
            </a:extLst>
          </p:cNvPr>
          <p:cNvSpPr txBox="1"/>
          <p:nvPr/>
        </p:nvSpPr>
        <p:spPr>
          <a:xfrm>
            <a:off x="8352945" y="3351785"/>
            <a:ext cx="2246931"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⇒リスクレベル</a:t>
            </a:r>
            <a:endParaRPr lang="en-US" altLang="ja-JP" sz="2000" b="1" i="0" dirty="0">
              <a:solidFill>
                <a:srgbClr val="0070C0"/>
              </a:solidFill>
              <a:effectLst/>
              <a:latin typeface="Arial" panose="020B0604020202020204" pitchFamily="34" charset="0"/>
            </a:endParaRPr>
          </a:p>
        </p:txBody>
      </p:sp>
      <p:sp>
        <p:nvSpPr>
          <p:cNvPr id="6" name="テキスト ボックス 5">
            <a:extLst>
              <a:ext uri="{FF2B5EF4-FFF2-40B4-BE49-F238E27FC236}">
                <a16:creationId xmlns:a16="http://schemas.microsoft.com/office/drawing/2014/main" id="{E9731432-2EF4-6FC1-5190-75CF4F497776}"/>
              </a:ext>
            </a:extLst>
          </p:cNvPr>
          <p:cNvSpPr txBox="1"/>
          <p:nvPr/>
        </p:nvSpPr>
        <p:spPr>
          <a:xfrm>
            <a:off x="2310029" y="4960422"/>
            <a:ext cx="2246931"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⇒リスク</a:t>
            </a:r>
            <a:endParaRPr lang="en-US" altLang="ja-JP" sz="2000" b="1" i="0" dirty="0">
              <a:solidFill>
                <a:srgbClr val="0070C0"/>
              </a:solidFill>
              <a:effectLst/>
              <a:latin typeface="Arial" panose="020B0604020202020204" pitchFamily="34" charset="0"/>
            </a:endParaRPr>
          </a:p>
        </p:txBody>
      </p:sp>
    </p:spTree>
    <p:extLst>
      <p:ext uri="{BB962C8B-B14F-4D97-AF65-F5344CB8AC3E}">
        <p14:creationId xmlns:p14="http://schemas.microsoft.com/office/powerpoint/2010/main" val="214764495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EFE99C78-95F9-10A3-1C48-6473D1CB3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227" y="769671"/>
            <a:ext cx="10601547" cy="3268072"/>
          </a:xfrm>
          <a:prstGeom prst="rect">
            <a:avLst/>
          </a:prstGeom>
        </p:spPr>
      </p:pic>
    </p:spTree>
    <p:extLst>
      <p:ext uri="{BB962C8B-B14F-4D97-AF65-F5344CB8AC3E}">
        <p14:creationId xmlns:p14="http://schemas.microsoft.com/office/powerpoint/2010/main" val="2340679407"/>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EFE99C78-95F9-10A3-1C48-6473D1CB37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227" y="769671"/>
            <a:ext cx="10601547" cy="3268072"/>
          </a:xfrm>
          <a:prstGeom prst="rect">
            <a:avLst/>
          </a:prstGeom>
        </p:spPr>
      </p:pic>
      <p:sp>
        <p:nvSpPr>
          <p:cNvPr id="2" name="楕円 1">
            <a:extLst>
              <a:ext uri="{FF2B5EF4-FFF2-40B4-BE49-F238E27FC236}">
                <a16:creationId xmlns:a16="http://schemas.microsoft.com/office/drawing/2014/main" id="{8B092472-CFBC-D950-234A-D2FFD646124D}"/>
              </a:ext>
            </a:extLst>
          </p:cNvPr>
          <p:cNvSpPr/>
          <p:nvPr/>
        </p:nvSpPr>
        <p:spPr>
          <a:xfrm>
            <a:off x="3729150" y="344954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5586E9B8-50D2-E46C-967F-1B55C6CD040A}"/>
              </a:ext>
            </a:extLst>
          </p:cNvPr>
          <p:cNvSpPr txBox="1"/>
          <p:nvPr/>
        </p:nvSpPr>
        <p:spPr>
          <a:xfrm>
            <a:off x="1432902" y="4138489"/>
            <a:ext cx="9326195" cy="1323439"/>
          </a:xfrm>
          <a:prstGeom prst="rect">
            <a:avLst/>
          </a:prstGeom>
          <a:noFill/>
        </p:spPr>
        <p:txBody>
          <a:bodyPr wrap="square">
            <a:spAutoFit/>
          </a:bodyPr>
          <a:lstStyle/>
          <a:p>
            <a:r>
              <a:rPr lang="en-US" altLang="ja-JP" sz="2000" b="1" i="0" dirty="0">
                <a:solidFill>
                  <a:srgbClr val="0070C0"/>
                </a:solidFill>
                <a:effectLst/>
                <a:latin typeface="Arial" panose="020B0604020202020204" pitchFamily="34" charset="0"/>
              </a:rPr>
              <a:t>2</a:t>
            </a:r>
            <a:r>
              <a:rPr lang="ja-JP" altLang="en-US" sz="2000" b="1" i="0" dirty="0">
                <a:solidFill>
                  <a:srgbClr val="0070C0"/>
                </a:solidFill>
                <a:effectLst/>
                <a:latin typeface="Arial" panose="020B0604020202020204" pitchFamily="34" charset="0"/>
              </a:rPr>
              <a:t>台： </a:t>
            </a:r>
            <a:r>
              <a:rPr lang="en-US" altLang="ja-JP" sz="2000" b="1" i="0" dirty="0">
                <a:solidFill>
                  <a:srgbClr val="0070C0"/>
                </a:solidFill>
                <a:effectLst/>
                <a:latin typeface="Arial" panose="020B0604020202020204" pitchFamily="34" charset="0"/>
              </a:rPr>
              <a:t>1</a:t>
            </a:r>
            <a:r>
              <a:rPr lang="ja-JP" altLang="en-US" sz="2000" b="1" dirty="0">
                <a:solidFill>
                  <a:srgbClr val="0070C0"/>
                </a:solidFill>
                <a:latin typeface="Arial" panose="020B0604020202020204" pitchFamily="34" charset="0"/>
              </a:rPr>
              <a:t> </a:t>
            </a:r>
            <a:r>
              <a:rPr lang="en-US" altLang="ja-JP" sz="2000" b="1" dirty="0">
                <a:solidFill>
                  <a:srgbClr val="0070C0"/>
                </a:solidFill>
                <a:latin typeface="Arial" panose="020B0604020202020204" pitchFamily="34" charset="0"/>
              </a:rPr>
              <a:t>– (1-0.9)×(1-0.9)=1-0.01=0.99</a:t>
            </a:r>
          </a:p>
          <a:p>
            <a:r>
              <a:rPr lang="en-US" altLang="ja-JP" sz="2000" b="1" i="0" dirty="0">
                <a:solidFill>
                  <a:srgbClr val="0070C0"/>
                </a:solidFill>
                <a:effectLst/>
                <a:latin typeface="Arial" panose="020B0604020202020204" pitchFamily="34" charset="0"/>
              </a:rPr>
              <a:t>3</a:t>
            </a:r>
            <a:r>
              <a:rPr lang="ja-JP" altLang="en-US" sz="2000" b="1" i="0" dirty="0">
                <a:solidFill>
                  <a:srgbClr val="0070C0"/>
                </a:solidFill>
                <a:effectLst/>
                <a:latin typeface="Arial" panose="020B0604020202020204" pitchFamily="34" charset="0"/>
              </a:rPr>
              <a:t>台： </a:t>
            </a:r>
            <a:r>
              <a:rPr lang="en-US" altLang="ja-JP" sz="2000" b="1" i="0" dirty="0">
                <a:solidFill>
                  <a:srgbClr val="0070C0"/>
                </a:solidFill>
                <a:effectLst/>
                <a:latin typeface="Arial" panose="020B0604020202020204" pitchFamily="34" charset="0"/>
              </a:rPr>
              <a:t>1</a:t>
            </a:r>
            <a:r>
              <a:rPr lang="ja-JP" altLang="en-US" sz="2000" b="1" dirty="0">
                <a:solidFill>
                  <a:srgbClr val="0070C0"/>
                </a:solidFill>
                <a:latin typeface="Arial" panose="020B0604020202020204" pitchFamily="34" charset="0"/>
              </a:rPr>
              <a:t> </a:t>
            </a:r>
            <a:r>
              <a:rPr lang="en-US" altLang="ja-JP" sz="2000" b="1" dirty="0">
                <a:solidFill>
                  <a:srgbClr val="0070C0"/>
                </a:solidFill>
                <a:latin typeface="Arial" panose="020B0604020202020204" pitchFamily="34" charset="0"/>
              </a:rPr>
              <a:t>– (1-0.9)×(1-0.9) ×(1-0.9)=1-0.001=</a:t>
            </a:r>
            <a:r>
              <a:rPr lang="en-US" altLang="ja-JP" sz="2000" b="1" dirty="0">
                <a:solidFill>
                  <a:srgbClr val="FF0000"/>
                </a:solidFill>
                <a:latin typeface="Arial" panose="020B0604020202020204" pitchFamily="34" charset="0"/>
              </a:rPr>
              <a:t>0.999</a:t>
            </a:r>
          </a:p>
          <a:p>
            <a:r>
              <a:rPr lang="en-US" altLang="ja-JP" sz="2000" b="1" dirty="0">
                <a:solidFill>
                  <a:srgbClr val="0070C0"/>
                </a:solidFill>
                <a:latin typeface="Arial" panose="020B0604020202020204" pitchFamily="34" charset="0"/>
              </a:rPr>
              <a:t>4</a:t>
            </a:r>
            <a:r>
              <a:rPr lang="ja-JP" altLang="en-US" sz="2000" b="1" i="0" dirty="0">
                <a:solidFill>
                  <a:srgbClr val="0070C0"/>
                </a:solidFill>
                <a:effectLst/>
                <a:latin typeface="Arial" panose="020B0604020202020204" pitchFamily="34" charset="0"/>
              </a:rPr>
              <a:t>台： </a:t>
            </a:r>
            <a:r>
              <a:rPr lang="en-US" altLang="ja-JP" sz="2000" b="1" i="0" dirty="0">
                <a:solidFill>
                  <a:srgbClr val="0070C0"/>
                </a:solidFill>
                <a:effectLst/>
                <a:latin typeface="Arial" panose="020B0604020202020204" pitchFamily="34" charset="0"/>
              </a:rPr>
              <a:t>1</a:t>
            </a:r>
            <a:r>
              <a:rPr lang="ja-JP" altLang="en-US" sz="2000" b="1" dirty="0">
                <a:solidFill>
                  <a:srgbClr val="0070C0"/>
                </a:solidFill>
                <a:latin typeface="Arial" panose="020B0604020202020204" pitchFamily="34" charset="0"/>
              </a:rPr>
              <a:t> </a:t>
            </a:r>
            <a:r>
              <a:rPr lang="en-US" altLang="ja-JP" sz="2000" b="1" dirty="0">
                <a:solidFill>
                  <a:srgbClr val="0070C0"/>
                </a:solidFill>
                <a:latin typeface="Arial" panose="020B0604020202020204" pitchFamily="34" charset="0"/>
              </a:rPr>
              <a:t>– (1-0.9)×(1-0.9) ×(1-0.9) ×(1-0.9)=1-0.0001=0.9999</a:t>
            </a:r>
          </a:p>
          <a:p>
            <a:r>
              <a:rPr lang="en-US" altLang="ja-JP" sz="2000" b="1" dirty="0">
                <a:solidFill>
                  <a:srgbClr val="0070C0"/>
                </a:solidFill>
                <a:latin typeface="Arial" panose="020B0604020202020204" pitchFamily="34" charset="0"/>
              </a:rPr>
              <a:t>5</a:t>
            </a:r>
            <a:r>
              <a:rPr lang="ja-JP" altLang="en-US" sz="2000" b="1" i="0" dirty="0">
                <a:solidFill>
                  <a:srgbClr val="0070C0"/>
                </a:solidFill>
                <a:effectLst/>
                <a:latin typeface="Arial" panose="020B0604020202020204" pitchFamily="34" charset="0"/>
              </a:rPr>
              <a:t>台： </a:t>
            </a:r>
            <a:r>
              <a:rPr lang="en-US" altLang="ja-JP" sz="2000" b="1" i="0" dirty="0">
                <a:solidFill>
                  <a:srgbClr val="0070C0"/>
                </a:solidFill>
                <a:effectLst/>
                <a:latin typeface="Arial" panose="020B0604020202020204" pitchFamily="34" charset="0"/>
              </a:rPr>
              <a:t>1</a:t>
            </a:r>
            <a:r>
              <a:rPr lang="ja-JP" altLang="en-US" sz="2000" b="1" dirty="0">
                <a:solidFill>
                  <a:srgbClr val="0070C0"/>
                </a:solidFill>
                <a:latin typeface="Arial" panose="020B0604020202020204" pitchFamily="34" charset="0"/>
              </a:rPr>
              <a:t> </a:t>
            </a:r>
            <a:r>
              <a:rPr lang="en-US" altLang="ja-JP" sz="2000" b="1" dirty="0">
                <a:solidFill>
                  <a:srgbClr val="0070C0"/>
                </a:solidFill>
                <a:latin typeface="Arial" panose="020B0604020202020204" pitchFamily="34" charset="0"/>
              </a:rPr>
              <a:t>– (1-0.9)×(1-0.9) ×(1-0.9) ×(1-0.9) ×(1-0.9)=1-0.0001=0.9999</a:t>
            </a:r>
          </a:p>
        </p:txBody>
      </p:sp>
    </p:spTree>
    <p:extLst>
      <p:ext uri="{BB962C8B-B14F-4D97-AF65-F5344CB8AC3E}">
        <p14:creationId xmlns:p14="http://schemas.microsoft.com/office/powerpoint/2010/main" val="4291254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ECFE32FD-8D60-7FE3-A0E8-A7AC0AB71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53" y="1528451"/>
            <a:ext cx="10887894" cy="3166839"/>
          </a:xfrm>
          <a:prstGeom prst="rect">
            <a:avLst/>
          </a:prstGeom>
        </p:spPr>
      </p:pic>
    </p:spTree>
    <p:extLst>
      <p:ext uri="{BB962C8B-B14F-4D97-AF65-F5344CB8AC3E}">
        <p14:creationId xmlns:p14="http://schemas.microsoft.com/office/powerpoint/2010/main" val="4168505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0AF5B885-D742-F33A-E1AC-0C9D3E346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9" y="1375848"/>
            <a:ext cx="10337782" cy="2750115"/>
          </a:xfrm>
          <a:prstGeom prst="rect">
            <a:avLst/>
          </a:prstGeom>
        </p:spPr>
      </p:pic>
    </p:spTree>
    <p:extLst>
      <p:ext uri="{BB962C8B-B14F-4D97-AF65-F5344CB8AC3E}">
        <p14:creationId xmlns:p14="http://schemas.microsoft.com/office/powerpoint/2010/main" val="3458183961"/>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ECFE32FD-8D60-7FE3-A0E8-A7AC0AB711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2053" y="1528451"/>
            <a:ext cx="10887894" cy="3166839"/>
          </a:xfrm>
          <a:prstGeom prst="rect">
            <a:avLst/>
          </a:prstGeom>
        </p:spPr>
      </p:pic>
      <p:sp>
        <p:nvSpPr>
          <p:cNvPr id="2" name="楕円 1">
            <a:extLst>
              <a:ext uri="{FF2B5EF4-FFF2-40B4-BE49-F238E27FC236}">
                <a16:creationId xmlns:a16="http://schemas.microsoft.com/office/drawing/2014/main" id="{ACB7C790-F5FD-C7AF-561A-06D5F362C6C5}"/>
              </a:ext>
            </a:extLst>
          </p:cNvPr>
          <p:cNvSpPr/>
          <p:nvPr/>
        </p:nvSpPr>
        <p:spPr>
          <a:xfrm>
            <a:off x="1078417" y="368585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027065612"/>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FFFE40C3-8BF7-C11B-A96B-6D0CC9ACB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80" y="1119929"/>
            <a:ext cx="10332640" cy="4253456"/>
          </a:xfrm>
          <a:prstGeom prst="rect">
            <a:avLst/>
          </a:prstGeom>
        </p:spPr>
      </p:pic>
    </p:spTree>
    <p:extLst>
      <p:ext uri="{BB962C8B-B14F-4D97-AF65-F5344CB8AC3E}">
        <p14:creationId xmlns:p14="http://schemas.microsoft.com/office/powerpoint/2010/main" val="432467598"/>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FFFE40C3-8BF7-C11B-A96B-6D0CC9ACB6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680" y="1119929"/>
            <a:ext cx="10332640" cy="4253456"/>
          </a:xfrm>
          <a:prstGeom prst="rect">
            <a:avLst/>
          </a:prstGeom>
        </p:spPr>
      </p:pic>
      <p:sp>
        <p:nvSpPr>
          <p:cNvPr id="2" name="楕円 1">
            <a:extLst>
              <a:ext uri="{FF2B5EF4-FFF2-40B4-BE49-F238E27FC236}">
                <a16:creationId xmlns:a16="http://schemas.microsoft.com/office/drawing/2014/main" id="{7295334D-EFAA-AA55-B97D-04584DC2A9D8}"/>
              </a:ext>
            </a:extLst>
          </p:cNvPr>
          <p:cNvSpPr/>
          <p:nvPr/>
        </p:nvSpPr>
        <p:spPr>
          <a:xfrm>
            <a:off x="6246318" y="4876672"/>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506544371"/>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52CAE8D7-02C8-6740-FABF-CD5D1606A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49" y="1035743"/>
            <a:ext cx="10895702" cy="4368464"/>
          </a:xfrm>
          <a:prstGeom prst="rect">
            <a:avLst/>
          </a:prstGeom>
        </p:spPr>
      </p:pic>
    </p:spTree>
    <p:extLst>
      <p:ext uri="{BB962C8B-B14F-4D97-AF65-F5344CB8AC3E}">
        <p14:creationId xmlns:p14="http://schemas.microsoft.com/office/powerpoint/2010/main" val="339953842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52CAE8D7-02C8-6740-FABF-CD5D1606AD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149" y="1035743"/>
            <a:ext cx="10895702" cy="4368464"/>
          </a:xfrm>
          <a:prstGeom prst="rect">
            <a:avLst/>
          </a:prstGeom>
        </p:spPr>
      </p:pic>
      <p:sp>
        <p:nvSpPr>
          <p:cNvPr id="2" name="楕円 1">
            <a:extLst>
              <a:ext uri="{FF2B5EF4-FFF2-40B4-BE49-F238E27FC236}">
                <a16:creationId xmlns:a16="http://schemas.microsoft.com/office/drawing/2014/main" id="{42D8FD9B-ACD7-9925-76F4-97B642D4C928}"/>
              </a:ext>
            </a:extLst>
          </p:cNvPr>
          <p:cNvSpPr/>
          <p:nvPr/>
        </p:nvSpPr>
        <p:spPr>
          <a:xfrm>
            <a:off x="1181159" y="4825302"/>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60C4B599-2B37-6C47-4086-34F091EE1B4D}"/>
              </a:ext>
            </a:extLst>
          </p:cNvPr>
          <p:cNvSpPr txBox="1"/>
          <p:nvPr/>
        </p:nvSpPr>
        <p:spPr>
          <a:xfrm>
            <a:off x="9269058" y="3737058"/>
            <a:ext cx="2351014"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⇒完全性</a:t>
            </a:r>
            <a:endParaRPr lang="en-US" altLang="ja-JP" sz="2000" b="1" i="0" dirty="0">
              <a:solidFill>
                <a:srgbClr val="0070C0"/>
              </a:solidFill>
              <a:effectLst/>
              <a:latin typeface="Arial" panose="020B0604020202020204" pitchFamily="34" charset="0"/>
            </a:endParaRPr>
          </a:p>
        </p:txBody>
      </p:sp>
      <p:sp>
        <p:nvSpPr>
          <p:cNvPr id="5" name="テキスト ボックス 4">
            <a:extLst>
              <a:ext uri="{FF2B5EF4-FFF2-40B4-BE49-F238E27FC236}">
                <a16:creationId xmlns:a16="http://schemas.microsoft.com/office/drawing/2014/main" id="{9626EE42-C93D-F52D-1033-E70701927FC0}"/>
              </a:ext>
            </a:extLst>
          </p:cNvPr>
          <p:cNvSpPr txBox="1"/>
          <p:nvPr/>
        </p:nvSpPr>
        <p:spPr>
          <a:xfrm>
            <a:off x="8093551" y="4279876"/>
            <a:ext cx="2351014" cy="400110"/>
          </a:xfrm>
          <a:prstGeom prst="rect">
            <a:avLst/>
          </a:prstGeom>
          <a:noFill/>
        </p:spPr>
        <p:txBody>
          <a:bodyPr wrap="square">
            <a:spAutoFit/>
          </a:bodyPr>
          <a:lstStyle/>
          <a:p>
            <a:r>
              <a:rPr lang="ja-JP" altLang="en-US" sz="2000" b="1" dirty="0">
                <a:solidFill>
                  <a:srgbClr val="0070C0"/>
                </a:solidFill>
                <a:latin typeface="Arial" panose="020B0604020202020204" pitchFamily="34" charset="0"/>
              </a:rPr>
              <a:t>⇒機密性</a:t>
            </a:r>
            <a:endParaRPr lang="en-US" altLang="ja-JP" sz="2000" b="1" i="0" dirty="0">
              <a:solidFill>
                <a:srgbClr val="0070C0"/>
              </a:solidFill>
              <a:effectLst/>
              <a:latin typeface="Arial" panose="020B0604020202020204" pitchFamily="34" charset="0"/>
            </a:endParaRPr>
          </a:p>
        </p:txBody>
      </p:sp>
    </p:spTree>
    <p:extLst>
      <p:ext uri="{BB962C8B-B14F-4D97-AF65-F5344CB8AC3E}">
        <p14:creationId xmlns:p14="http://schemas.microsoft.com/office/powerpoint/2010/main" val="35295181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53087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72245124"/>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41125810"/>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667414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75310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descr="テキスト&#10;&#10;AI によって生成されたコンテンツは間違っている可能性があります。">
            <a:extLst>
              <a:ext uri="{FF2B5EF4-FFF2-40B4-BE49-F238E27FC236}">
                <a16:creationId xmlns:a16="http://schemas.microsoft.com/office/drawing/2014/main" id="{BBA7B4F7-D675-6F94-BB35-40798F3F5F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1143" y="600502"/>
            <a:ext cx="10256694" cy="5656996"/>
          </a:xfrm>
          <a:prstGeom prst="rect">
            <a:avLst/>
          </a:prstGeom>
        </p:spPr>
      </p:pic>
      <p:sp>
        <p:nvSpPr>
          <p:cNvPr id="2" name="楕円 1">
            <a:extLst>
              <a:ext uri="{FF2B5EF4-FFF2-40B4-BE49-F238E27FC236}">
                <a16:creationId xmlns:a16="http://schemas.microsoft.com/office/drawing/2014/main" id="{E67DD126-64D5-011E-CF1B-5F2FA07BB9C9}"/>
              </a:ext>
            </a:extLst>
          </p:cNvPr>
          <p:cNvSpPr/>
          <p:nvPr/>
        </p:nvSpPr>
        <p:spPr>
          <a:xfrm>
            <a:off x="6116548" y="5781333"/>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4" name="直線コネクタ 3">
            <a:extLst>
              <a:ext uri="{FF2B5EF4-FFF2-40B4-BE49-F238E27FC236}">
                <a16:creationId xmlns:a16="http://schemas.microsoft.com/office/drawing/2014/main" id="{6103F6C1-46E3-072F-4F19-C69D5EF42AB0}"/>
              </a:ext>
            </a:extLst>
          </p:cNvPr>
          <p:cNvCxnSpPr/>
          <p:nvPr/>
        </p:nvCxnSpPr>
        <p:spPr>
          <a:xfrm>
            <a:off x="6010382" y="2589088"/>
            <a:ext cx="1428108"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D5F2C95E-EB54-C06A-66A5-9400096CBC7E}"/>
              </a:ext>
            </a:extLst>
          </p:cNvPr>
          <p:cNvCxnSpPr/>
          <p:nvPr/>
        </p:nvCxnSpPr>
        <p:spPr>
          <a:xfrm>
            <a:off x="6010382" y="4652481"/>
            <a:ext cx="1428108"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8" name="テキスト ボックス 7">
            <a:extLst>
              <a:ext uri="{FF2B5EF4-FFF2-40B4-BE49-F238E27FC236}">
                <a16:creationId xmlns:a16="http://schemas.microsoft.com/office/drawing/2014/main" id="{395FB9D7-BD4D-DBBD-EAAA-C4BF7B71D616}"/>
              </a:ext>
            </a:extLst>
          </p:cNvPr>
          <p:cNvSpPr txBox="1"/>
          <p:nvPr/>
        </p:nvSpPr>
        <p:spPr>
          <a:xfrm>
            <a:off x="1660202" y="1570134"/>
            <a:ext cx="9467635" cy="646331"/>
          </a:xfrm>
          <a:prstGeom prst="rect">
            <a:avLst/>
          </a:prstGeom>
          <a:noFill/>
        </p:spPr>
        <p:txBody>
          <a:bodyPr wrap="square">
            <a:spAutoFit/>
          </a:bodyPr>
          <a:lstStyle/>
          <a:p>
            <a:r>
              <a:rPr lang="ja-JP" altLang="en-US" b="1" dirty="0">
                <a:solidFill>
                  <a:srgbClr val="0070C0"/>
                </a:solidFill>
              </a:rPr>
              <a:t>契約形態が業務委託契約であるにも関わらず、企業から労働者へ直接の指示があるなど、実態が労働者派遣と同じような状態であること。</a:t>
            </a:r>
          </a:p>
        </p:txBody>
      </p:sp>
    </p:spTree>
    <p:extLst>
      <p:ext uri="{BB962C8B-B14F-4D97-AF65-F5344CB8AC3E}">
        <p14:creationId xmlns:p14="http://schemas.microsoft.com/office/powerpoint/2010/main" val="11525845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0AF5B885-D742-F33A-E1AC-0C9D3E3464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109" y="1375848"/>
            <a:ext cx="10337782" cy="2750115"/>
          </a:xfrm>
          <a:prstGeom prst="rect">
            <a:avLst/>
          </a:prstGeom>
        </p:spPr>
      </p:pic>
      <p:sp>
        <p:nvSpPr>
          <p:cNvPr id="2" name="楕円 1">
            <a:extLst>
              <a:ext uri="{FF2B5EF4-FFF2-40B4-BE49-F238E27FC236}">
                <a16:creationId xmlns:a16="http://schemas.microsoft.com/office/drawing/2014/main" id="{AF23F3A2-C695-8F31-A002-FB7FD0A51C9B}"/>
              </a:ext>
            </a:extLst>
          </p:cNvPr>
          <p:cNvSpPr/>
          <p:nvPr/>
        </p:nvSpPr>
        <p:spPr>
          <a:xfrm>
            <a:off x="6322031" y="356157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2050" name="Picture 2">
            <a:extLst>
              <a:ext uri="{FF2B5EF4-FFF2-40B4-BE49-F238E27FC236}">
                <a16:creationId xmlns:a16="http://schemas.microsoft.com/office/drawing/2014/main" id="{C3687903-A66D-9C34-4742-E41CDB493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3522" y="4125963"/>
            <a:ext cx="1546653" cy="1426765"/>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a:extLst>
              <a:ext uri="{FF2B5EF4-FFF2-40B4-BE49-F238E27FC236}">
                <a16:creationId xmlns:a16="http://schemas.microsoft.com/office/drawing/2014/main" id="{CF1BDFD3-6513-FC07-47E4-D6F2ABE13BB9}"/>
              </a:ext>
            </a:extLst>
          </p:cNvPr>
          <p:cNvSpPr txBox="1"/>
          <p:nvPr/>
        </p:nvSpPr>
        <p:spPr>
          <a:xfrm>
            <a:off x="4967038" y="4344155"/>
            <a:ext cx="3682259" cy="400110"/>
          </a:xfrm>
          <a:prstGeom prst="rect">
            <a:avLst/>
          </a:prstGeom>
          <a:noFill/>
        </p:spPr>
        <p:txBody>
          <a:bodyPr wrap="square">
            <a:spAutoFit/>
          </a:bodyPr>
          <a:lstStyle/>
          <a:p>
            <a:r>
              <a:rPr lang="en-US" altLang="ja-JP" sz="2000" b="1" dirty="0">
                <a:solidFill>
                  <a:srgbClr val="0070C0"/>
                </a:solidFill>
              </a:rPr>
              <a:t>Hallucination</a:t>
            </a:r>
            <a:r>
              <a:rPr lang="ja-JP" altLang="en-US" sz="2000" b="1" dirty="0">
                <a:solidFill>
                  <a:srgbClr val="0070C0"/>
                </a:solidFill>
              </a:rPr>
              <a:t>：幻覚、妄想</a:t>
            </a:r>
            <a:endParaRPr lang="ja-JP" altLang="en-US" sz="2400" b="1" dirty="0">
              <a:solidFill>
                <a:srgbClr val="FF0000"/>
              </a:solidFill>
            </a:endParaRPr>
          </a:p>
        </p:txBody>
      </p:sp>
    </p:spTree>
    <p:extLst>
      <p:ext uri="{BB962C8B-B14F-4D97-AF65-F5344CB8AC3E}">
        <p14:creationId xmlns:p14="http://schemas.microsoft.com/office/powerpoint/2010/main" val="171010353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1360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10;&#10;AI によって生成されたコンテンツは間違っている可能性があります。">
            <a:extLst>
              <a:ext uri="{FF2B5EF4-FFF2-40B4-BE49-F238E27FC236}">
                <a16:creationId xmlns:a16="http://schemas.microsoft.com/office/drawing/2014/main" id="{3CC09096-F816-0698-A5FC-450379442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715" y="865263"/>
            <a:ext cx="10594570" cy="5127474"/>
          </a:xfrm>
          <a:prstGeom prst="rect">
            <a:avLst/>
          </a:prstGeom>
        </p:spPr>
      </p:pic>
    </p:spTree>
    <p:extLst>
      <p:ext uri="{BB962C8B-B14F-4D97-AF65-F5344CB8AC3E}">
        <p14:creationId xmlns:p14="http://schemas.microsoft.com/office/powerpoint/2010/main" val="1229131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10;&#10;AI によって生成されたコンテンツは間違っている可能性があります。">
            <a:extLst>
              <a:ext uri="{FF2B5EF4-FFF2-40B4-BE49-F238E27FC236}">
                <a16:creationId xmlns:a16="http://schemas.microsoft.com/office/drawing/2014/main" id="{3CC09096-F816-0698-A5FC-4503794422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715" y="865263"/>
            <a:ext cx="10594570" cy="5127474"/>
          </a:xfrm>
          <a:prstGeom prst="rect">
            <a:avLst/>
          </a:prstGeom>
        </p:spPr>
      </p:pic>
      <p:sp>
        <p:nvSpPr>
          <p:cNvPr id="2" name="楕円 1">
            <a:extLst>
              <a:ext uri="{FF2B5EF4-FFF2-40B4-BE49-F238E27FC236}">
                <a16:creationId xmlns:a16="http://schemas.microsoft.com/office/drawing/2014/main" id="{FA813513-E6A4-7A5C-5DD1-06C157681D82}"/>
              </a:ext>
            </a:extLst>
          </p:cNvPr>
          <p:cNvSpPr/>
          <p:nvPr/>
        </p:nvSpPr>
        <p:spPr>
          <a:xfrm>
            <a:off x="1236323" y="501023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4CAC8E64-9BF9-0450-42AE-85B8705BF8B9}"/>
              </a:ext>
            </a:extLst>
          </p:cNvPr>
          <p:cNvSpPr txBox="1"/>
          <p:nvPr/>
        </p:nvSpPr>
        <p:spPr>
          <a:xfrm>
            <a:off x="4387066" y="2094115"/>
            <a:ext cx="6717756"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Management of Technology</a:t>
            </a:r>
            <a:r>
              <a:rPr lang="ja-JP" altLang="en-US" sz="2000" b="1" dirty="0">
                <a:solidFill>
                  <a:srgbClr val="0070C0"/>
                </a:solidFill>
              </a:rPr>
              <a:t>（</a:t>
            </a:r>
            <a:r>
              <a:rPr lang="en-US" altLang="ja-JP" sz="2000" b="1" dirty="0">
                <a:solidFill>
                  <a:srgbClr val="0070C0"/>
                </a:solidFill>
              </a:rPr>
              <a:t>MOT</a:t>
            </a:r>
            <a:r>
              <a:rPr lang="ja-JP" altLang="en-US" sz="2000" b="1" dirty="0">
                <a:solidFill>
                  <a:srgbClr val="0070C0"/>
                </a:solidFill>
              </a:rPr>
              <a:t>）：技術経営</a:t>
            </a:r>
            <a:endParaRPr lang="ja-JP" altLang="en-US" sz="2400" b="1" dirty="0">
              <a:solidFill>
                <a:srgbClr val="FF0000"/>
              </a:solidFill>
            </a:endParaRPr>
          </a:p>
        </p:txBody>
      </p:sp>
      <p:sp>
        <p:nvSpPr>
          <p:cNvPr id="5" name="テキスト ボックス 4">
            <a:extLst>
              <a:ext uri="{FF2B5EF4-FFF2-40B4-BE49-F238E27FC236}">
                <a16:creationId xmlns:a16="http://schemas.microsoft.com/office/drawing/2014/main" id="{DB852AB4-6201-F383-C576-A502CB1BFFF1}"/>
              </a:ext>
            </a:extLst>
          </p:cNvPr>
          <p:cNvSpPr txBox="1"/>
          <p:nvPr/>
        </p:nvSpPr>
        <p:spPr>
          <a:xfrm>
            <a:off x="2443538" y="3523022"/>
            <a:ext cx="8272408"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Material Requirements Planning</a:t>
            </a:r>
            <a:r>
              <a:rPr lang="ja-JP" altLang="en-US" sz="2000" b="1" dirty="0">
                <a:solidFill>
                  <a:srgbClr val="0070C0"/>
                </a:solidFill>
              </a:rPr>
              <a:t>（</a:t>
            </a:r>
            <a:r>
              <a:rPr lang="en-US" altLang="ja-JP" sz="2000" b="1" dirty="0">
                <a:solidFill>
                  <a:srgbClr val="0070C0"/>
                </a:solidFill>
              </a:rPr>
              <a:t>MRP</a:t>
            </a:r>
            <a:r>
              <a:rPr lang="ja-JP" altLang="en-US" sz="2000" b="1" dirty="0">
                <a:solidFill>
                  <a:srgbClr val="0070C0"/>
                </a:solidFill>
              </a:rPr>
              <a:t>）：資材所要量計画</a:t>
            </a:r>
            <a:endParaRPr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58D6E3D4-530A-A526-D5C6-751018D4E1D3}"/>
              </a:ext>
            </a:extLst>
          </p:cNvPr>
          <p:cNvSpPr txBox="1"/>
          <p:nvPr/>
        </p:nvSpPr>
        <p:spPr>
          <a:xfrm>
            <a:off x="3880208" y="4551819"/>
            <a:ext cx="6506965"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Just in Time</a:t>
            </a:r>
            <a:r>
              <a:rPr lang="ja-JP" altLang="en-US" sz="2000" b="1" dirty="0">
                <a:solidFill>
                  <a:srgbClr val="0070C0"/>
                </a:solidFill>
              </a:rPr>
              <a:t>（</a:t>
            </a:r>
            <a:r>
              <a:rPr lang="en-US" altLang="ja-JP" sz="2000" b="1" dirty="0">
                <a:solidFill>
                  <a:srgbClr val="0070C0"/>
                </a:solidFill>
              </a:rPr>
              <a:t>JIT</a:t>
            </a:r>
            <a:r>
              <a:rPr lang="ja-JP" altLang="en-US" sz="2000" b="1" dirty="0">
                <a:solidFill>
                  <a:srgbClr val="0070C0"/>
                </a:solidFill>
              </a:rPr>
              <a:t>）</a:t>
            </a:r>
            <a:endParaRPr lang="ja-JP" altLang="en-US" sz="2400" b="1" dirty="0">
              <a:solidFill>
                <a:srgbClr val="FF0000"/>
              </a:solidFill>
            </a:endParaRPr>
          </a:p>
        </p:txBody>
      </p:sp>
    </p:spTree>
    <p:extLst>
      <p:ext uri="{BB962C8B-B14F-4D97-AF65-F5344CB8AC3E}">
        <p14:creationId xmlns:p14="http://schemas.microsoft.com/office/powerpoint/2010/main" val="31465886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A6094482-B94A-7722-0E42-0F968127C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23" y="1146901"/>
            <a:ext cx="10553153" cy="4564197"/>
          </a:xfrm>
          <a:prstGeom prst="rect">
            <a:avLst/>
          </a:prstGeom>
        </p:spPr>
      </p:pic>
    </p:spTree>
    <p:extLst>
      <p:ext uri="{BB962C8B-B14F-4D97-AF65-F5344CB8AC3E}">
        <p14:creationId xmlns:p14="http://schemas.microsoft.com/office/powerpoint/2010/main" val="28991303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a:extLst>
              <a:ext uri="{FF2B5EF4-FFF2-40B4-BE49-F238E27FC236}">
                <a16:creationId xmlns:a16="http://schemas.microsoft.com/office/drawing/2014/main" id="{A6094482-B94A-7722-0E42-0F968127CC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23" y="1146901"/>
            <a:ext cx="10553153" cy="4564197"/>
          </a:xfrm>
          <a:prstGeom prst="rect">
            <a:avLst/>
          </a:prstGeom>
        </p:spPr>
      </p:pic>
      <p:sp>
        <p:nvSpPr>
          <p:cNvPr id="2" name="楕円 1">
            <a:extLst>
              <a:ext uri="{FF2B5EF4-FFF2-40B4-BE49-F238E27FC236}">
                <a16:creationId xmlns:a16="http://schemas.microsoft.com/office/drawing/2014/main" id="{AFFCFAF6-8AFC-4ADD-E88D-20007C330FBC}"/>
              </a:ext>
            </a:extLst>
          </p:cNvPr>
          <p:cNvSpPr/>
          <p:nvPr/>
        </p:nvSpPr>
        <p:spPr>
          <a:xfrm>
            <a:off x="1287694" y="474310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E4F10788-7B85-DB77-F4F2-7E81FF2ECC4F}"/>
              </a:ext>
            </a:extLst>
          </p:cNvPr>
          <p:cNvCxnSpPr>
            <a:cxnSpLocks/>
          </p:cNvCxnSpPr>
          <p:nvPr/>
        </p:nvCxnSpPr>
        <p:spPr>
          <a:xfrm>
            <a:off x="5815173" y="5208997"/>
            <a:ext cx="924674"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556F1D7F-84F3-74B6-8679-4011B7F1F80D}"/>
              </a:ext>
            </a:extLst>
          </p:cNvPr>
          <p:cNvSpPr txBox="1"/>
          <p:nvPr/>
        </p:nvSpPr>
        <p:spPr>
          <a:xfrm>
            <a:off x="5205574" y="5278831"/>
            <a:ext cx="2428125" cy="400110"/>
          </a:xfrm>
          <a:prstGeom prst="rect">
            <a:avLst/>
          </a:prstGeom>
          <a:noFill/>
        </p:spPr>
        <p:txBody>
          <a:bodyPr wrap="square">
            <a:spAutoFit/>
          </a:bodyPr>
          <a:lstStyle/>
          <a:p>
            <a:pPr algn="ctr"/>
            <a:r>
              <a:rPr lang="ja-JP" altLang="en-US" sz="2000" b="1" dirty="0">
                <a:solidFill>
                  <a:srgbClr val="0070C0"/>
                </a:solidFill>
              </a:rPr>
              <a:t>役務＝サービス</a:t>
            </a:r>
            <a:endParaRPr lang="ja-JP" altLang="en-US" sz="2400" b="1" dirty="0">
              <a:solidFill>
                <a:srgbClr val="FF0000"/>
              </a:solidFill>
            </a:endParaRPr>
          </a:p>
        </p:txBody>
      </p:sp>
    </p:spTree>
    <p:extLst>
      <p:ext uri="{BB962C8B-B14F-4D97-AF65-F5344CB8AC3E}">
        <p14:creationId xmlns:p14="http://schemas.microsoft.com/office/powerpoint/2010/main" val="4283119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AI によって生成されたコンテンツは間違っている可能性があります。">
            <a:extLst>
              <a:ext uri="{FF2B5EF4-FFF2-40B4-BE49-F238E27FC236}">
                <a16:creationId xmlns:a16="http://schemas.microsoft.com/office/drawing/2014/main" id="{4D766EC3-4C27-B83A-70C4-5F00330E2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699" y="1663845"/>
            <a:ext cx="10478601" cy="2667280"/>
          </a:xfrm>
          <a:prstGeom prst="rect">
            <a:avLst/>
          </a:prstGeom>
        </p:spPr>
      </p:pic>
    </p:spTree>
    <p:extLst>
      <p:ext uri="{BB962C8B-B14F-4D97-AF65-F5344CB8AC3E}">
        <p14:creationId xmlns:p14="http://schemas.microsoft.com/office/powerpoint/2010/main" val="730733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 が含まれている画像&#10;&#10;AI によって生成されたコンテンツは間違っている可能性があります。">
            <a:extLst>
              <a:ext uri="{FF2B5EF4-FFF2-40B4-BE49-F238E27FC236}">
                <a16:creationId xmlns:a16="http://schemas.microsoft.com/office/drawing/2014/main" id="{4D766EC3-4C27-B83A-70C4-5F00330E21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6699" y="1663845"/>
            <a:ext cx="10478601" cy="2667280"/>
          </a:xfrm>
          <a:prstGeom prst="rect">
            <a:avLst/>
          </a:prstGeom>
        </p:spPr>
      </p:pic>
      <p:sp>
        <p:nvSpPr>
          <p:cNvPr id="2" name="楕円 1">
            <a:extLst>
              <a:ext uri="{FF2B5EF4-FFF2-40B4-BE49-F238E27FC236}">
                <a16:creationId xmlns:a16="http://schemas.microsoft.com/office/drawing/2014/main" id="{6DB996ED-D0B6-7A04-9F9C-19A4FEF61296}"/>
              </a:ext>
            </a:extLst>
          </p:cNvPr>
          <p:cNvSpPr/>
          <p:nvPr/>
        </p:nvSpPr>
        <p:spPr>
          <a:xfrm>
            <a:off x="6167919" y="384468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B1255BD5-CE77-8EA0-EB84-C5DD026A886D}"/>
              </a:ext>
            </a:extLst>
          </p:cNvPr>
          <p:cNvSpPr txBox="1"/>
          <p:nvPr/>
        </p:nvSpPr>
        <p:spPr>
          <a:xfrm>
            <a:off x="3780890" y="4547465"/>
            <a:ext cx="6185042" cy="400110"/>
          </a:xfrm>
          <a:prstGeom prst="rect">
            <a:avLst/>
          </a:prstGeom>
          <a:noFill/>
        </p:spPr>
        <p:txBody>
          <a:bodyPr wrap="square">
            <a:spAutoFit/>
          </a:bodyPr>
          <a:lstStyle/>
          <a:p>
            <a:r>
              <a:rPr lang="en-US" altLang="ja-JP" sz="2000" b="1" dirty="0">
                <a:solidFill>
                  <a:srgbClr val="0070C0"/>
                </a:solidFill>
              </a:rPr>
              <a:t>Request For Information</a:t>
            </a:r>
            <a:r>
              <a:rPr lang="ja-JP" altLang="en-US" sz="2000" b="1" dirty="0">
                <a:solidFill>
                  <a:srgbClr val="0070C0"/>
                </a:solidFill>
              </a:rPr>
              <a:t>（</a:t>
            </a:r>
            <a:r>
              <a:rPr lang="en-US" altLang="ja-JP" sz="2000" b="1" dirty="0">
                <a:solidFill>
                  <a:srgbClr val="0070C0"/>
                </a:solidFill>
              </a:rPr>
              <a:t>RFI</a:t>
            </a:r>
            <a:r>
              <a:rPr lang="ja-JP" altLang="en-US" sz="2000" b="1" dirty="0">
                <a:solidFill>
                  <a:srgbClr val="0070C0"/>
                </a:solidFill>
              </a:rPr>
              <a:t>）：情報提供依頼書</a:t>
            </a:r>
            <a:endParaRPr lang="ja-JP" altLang="en-US" sz="2400" b="1" dirty="0">
              <a:solidFill>
                <a:srgbClr val="FF0000"/>
              </a:solidFill>
            </a:endParaRPr>
          </a:p>
        </p:txBody>
      </p:sp>
    </p:spTree>
    <p:extLst>
      <p:ext uri="{BB962C8B-B14F-4D97-AF65-F5344CB8AC3E}">
        <p14:creationId xmlns:p14="http://schemas.microsoft.com/office/powerpoint/2010/main" val="3039490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AI によって生成されたコンテンツは間違っている可能性があります。">
            <a:extLst>
              <a:ext uri="{FF2B5EF4-FFF2-40B4-BE49-F238E27FC236}">
                <a16:creationId xmlns:a16="http://schemas.microsoft.com/office/drawing/2014/main" id="{115534D5-F340-1692-0B9E-1683BE520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17" y="1235001"/>
            <a:ext cx="10395766" cy="4100322"/>
          </a:xfrm>
          <a:prstGeom prst="rect">
            <a:avLst/>
          </a:prstGeom>
        </p:spPr>
      </p:pic>
    </p:spTree>
    <p:extLst>
      <p:ext uri="{BB962C8B-B14F-4D97-AF65-F5344CB8AC3E}">
        <p14:creationId xmlns:p14="http://schemas.microsoft.com/office/powerpoint/2010/main" val="16349133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ィカル ユーザー インターフェイス, テキスト, アプリケーション, メール&#10;&#10;AI によって生成されたコンテンツは間違っている可能性があります。">
            <a:extLst>
              <a:ext uri="{FF2B5EF4-FFF2-40B4-BE49-F238E27FC236}">
                <a16:creationId xmlns:a16="http://schemas.microsoft.com/office/drawing/2014/main" id="{115534D5-F340-1692-0B9E-1683BE5203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8117" y="1235001"/>
            <a:ext cx="10395766" cy="4100322"/>
          </a:xfrm>
          <a:prstGeom prst="rect">
            <a:avLst/>
          </a:prstGeom>
        </p:spPr>
      </p:pic>
      <p:sp>
        <p:nvSpPr>
          <p:cNvPr id="2" name="楕円 1">
            <a:extLst>
              <a:ext uri="{FF2B5EF4-FFF2-40B4-BE49-F238E27FC236}">
                <a16:creationId xmlns:a16="http://schemas.microsoft.com/office/drawing/2014/main" id="{AF278008-E7FD-769B-6491-011A53D027E9}"/>
              </a:ext>
            </a:extLst>
          </p:cNvPr>
          <p:cNvSpPr/>
          <p:nvPr/>
        </p:nvSpPr>
        <p:spPr>
          <a:xfrm>
            <a:off x="1318517" y="387550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70645471-8FEF-CE41-672C-2C850ECE1D56}"/>
              </a:ext>
            </a:extLst>
          </p:cNvPr>
          <p:cNvSpPr txBox="1"/>
          <p:nvPr/>
        </p:nvSpPr>
        <p:spPr>
          <a:xfrm>
            <a:off x="1318517" y="2874734"/>
            <a:ext cx="9736476" cy="400110"/>
          </a:xfrm>
          <a:prstGeom prst="rect">
            <a:avLst/>
          </a:prstGeom>
          <a:noFill/>
        </p:spPr>
        <p:txBody>
          <a:bodyPr wrap="square">
            <a:spAutoFit/>
          </a:bodyPr>
          <a:lstStyle/>
          <a:p>
            <a:r>
              <a:rPr lang="en-US" altLang="ja-JP" sz="2000" b="1" dirty="0">
                <a:solidFill>
                  <a:srgbClr val="0070C0"/>
                </a:solidFill>
              </a:rPr>
              <a:t>Intellectual Property (</a:t>
            </a:r>
            <a:r>
              <a:rPr lang="ja-JP" altLang="en-US" sz="2000" b="1" dirty="0">
                <a:solidFill>
                  <a:srgbClr val="0070C0"/>
                </a:solidFill>
              </a:rPr>
              <a:t>知的財産</a:t>
            </a:r>
            <a:r>
              <a:rPr lang="en-US" altLang="ja-JP" sz="2000" b="1" dirty="0">
                <a:solidFill>
                  <a:srgbClr val="0070C0"/>
                </a:solidFill>
              </a:rPr>
              <a:t>) </a:t>
            </a:r>
            <a:r>
              <a:rPr lang="ja-JP" altLang="en-US" sz="2000" b="1" dirty="0">
                <a:solidFill>
                  <a:srgbClr val="0070C0"/>
                </a:solidFill>
              </a:rPr>
              <a:t>と </a:t>
            </a:r>
            <a:r>
              <a:rPr lang="en-US" altLang="ja-JP" sz="2000" b="1" dirty="0">
                <a:solidFill>
                  <a:srgbClr val="0070C0"/>
                </a:solidFill>
              </a:rPr>
              <a:t>Landscape (</a:t>
            </a:r>
            <a:r>
              <a:rPr lang="ja-JP" altLang="en-US" sz="2000" b="1" dirty="0">
                <a:solidFill>
                  <a:srgbClr val="0070C0"/>
                </a:solidFill>
              </a:rPr>
              <a:t>景観、風景</a:t>
            </a:r>
            <a:r>
              <a:rPr lang="en-US" altLang="ja-JP" sz="2000" b="1" dirty="0">
                <a:solidFill>
                  <a:srgbClr val="0070C0"/>
                </a:solidFill>
              </a:rPr>
              <a:t>) </a:t>
            </a:r>
            <a:r>
              <a:rPr lang="ja-JP" altLang="en-US" sz="2000" b="1" dirty="0">
                <a:solidFill>
                  <a:srgbClr val="0070C0"/>
                </a:solidFill>
              </a:rPr>
              <a:t>を組み合わせた造語</a:t>
            </a:r>
          </a:p>
        </p:txBody>
      </p:sp>
      <p:cxnSp>
        <p:nvCxnSpPr>
          <p:cNvPr id="6" name="直線コネクタ 5">
            <a:extLst>
              <a:ext uri="{FF2B5EF4-FFF2-40B4-BE49-F238E27FC236}">
                <a16:creationId xmlns:a16="http://schemas.microsoft.com/office/drawing/2014/main" id="{EED00439-81A6-F2F3-0812-A7A2571BE087}"/>
              </a:ext>
            </a:extLst>
          </p:cNvPr>
          <p:cNvCxnSpPr>
            <a:cxnSpLocks/>
          </p:cNvCxnSpPr>
          <p:nvPr/>
        </p:nvCxnSpPr>
        <p:spPr>
          <a:xfrm>
            <a:off x="3729519" y="1715784"/>
            <a:ext cx="1037690"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5117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43748B9-C1F7-EBA6-64D4-5719C11C2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258" y="1910745"/>
            <a:ext cx="10387483" cy="2584446"/>
          </a:xfrm>
          <a:prstGeom prst="rect">
            <a:avLst/>
          </a:prstGeom>
        </p:spPr>
      </p:pic>
    </p:spTree>
    <p:extLst>
      <p:ext uri="{BB962C8B-B14F-4D97-AF65-F5344CB8AC3E}">
        <p14:creationId xmlns:p14="http://schemas.microsoft.com/office/powerpoint/2010/main" val="5454586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F1F038AD-500B-B944-BBC2-381957EE7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95" y="1638353"/>
            <a:ext cx="10537410" cy="3211050"/>
          </a:xfrm>
          <a:prstGeom prst="rect">
            <a:avLst/>
          </a:prstGeom>
        </p:spPr>
      </p:pic>
    </p:spTree>
    <p:extLst>
      <p:ext uri="{BB962C8B-B14F-4D97-AF65-F5344CB8AC3E}">
        <p14:creationId xmlns:p14="http://schemas.microsoft.com/office/powerpoint/2010/main" val="18628301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43748B9-C1F7-EBA6-64D4-5719C11C2C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2258" y="1910745"/>
            <a:ext cx="10387483" cy="2584446"/>
          </a:xfrm>
          <a:prstGeom prst="rect">
            <a:avLst/>
          </a:prstGeom>
        </p:spPr>
      </p:pic>
      <p:sp>
        <p:nvSpPr>
          <p:cNvPr id="2" name="楕円 1">
            <a:extLst>
              <a:ext uri="{FF2B5EF4-FFF2-40B4-BE49-F238E27FC236}">
                <a16:creationId xmlns:a16="http://schemas.microsoft.com/office/drawing/2014/main" id="{12D3B03B-61B5-3707-1389-752B7A6D2D3B}"/>
              </a:ext>
            </a:extLst>
          </p:cNvPr>
          <p:cNvSpPr/>
          <p:nvPr/>
        </p:nvSpPr>
        <p:spPr>
          <a:xfrm>
            <a:off x="1339065" y="350563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C75876FB-20E4-FC26-275B-BE5157485C9C}"/>
              </a:ext>
            </a:extLst>
          </p:cNvPr>
          <p:cNvCxnSpPr>
            <a:cxnSpLocks/>
          </p:cNvCxnSpPr>
          <p:nvPr/>
        </p:nvCxnSpPr>
        <p:spPr>
          <a:xfrm>
            <a:off x="6832315" y="2332234"/>
            <a:ext cx="103769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 name="直線コネクタ 4">
            <a:extLst>
              <a:ext uri="{FF2B5EF4-FFF2-40B4-BE49-F238E27FC236}">
                <a16:creationId xmlns:a16="http://schemas.microsoft.com/office/drawing/2014/main" id="{15E735D0-9480-3CB5-8EEA-C7AB7E7EEDD1}"/>
              </a:ext>
            </a:extLst>
          </p:cNvPr>
          <p:cNvCxnSpPr>
            <a:cxnSpLocks/>
          </p:cNvCxnSpPr>
          <p:nvPr/>
        </p:nvCxnSpPr>
        <p:spPr>
          <a:xfrm>
            <a:off x="2556553" y="2875052"/>
            <a:ext cx="327916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56988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5420F6C-1214-BF87-733A-71D45785D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23" y="1184978"/>
            <a:ext cx="10553153" cy="4282559"/>
          </a:xfrm>
          <a:prstGeom prst="rect">
            <a:avLst/>
          </a:prstGeom>
        </p:spPr>
      </p:pic>
    </p:spTree>
    <p:extLst>
      <p:ext uri="{BB962C8B-B14F-4D97-AF65-F5344CB8AC3E}">
        <p14:creationId xmlns:p14="http://schemas.microsoft.com/office/powerpoint/2010/main" val="17201438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5420F6C-1214-BF87-733A-71D45785DD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423" y="1184978"/>
            <a:ext cx="10553153" cy="4282559"/>
          </a:xfrm>
          <a:prstGeom prst="rect">
            <a:avLst/>
          </a:prstGeom>
        </p:spPr>
      </p:pic>
      <p:sp>
        <p:nvSpPr>
          <p:cNvPr id="2" name="楕円 1">
            <a:extLst>
              <a:ext uri="{FF2B5EF4-FFF2-40B4-BE49-F238E27FC236}">
                <a16:creationId xmlns:a16="http://schemas.microsoft.com/office/drawing/2014/main" id="{03F60DE3-2662-2170-C800-AC05DFB0A972}"/>
              </a:ext>
            </a:extLst>
          </p:cNvPr>
          <p:cNvSpPr/>
          <p:nvPr/>
        </p:nvSpPr>
        <p:spPr>
          <a:xfrm>
            <a:off x="3712396" y="486182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46F5EBFF-7DC7-EE87-09FB-FDBD21BAD040}"/>
              </a:ext>
            </a:extLst>
          </p:cNvPr>
          <p:cNvCxnSpPr>
            <a:cxnSpLocks/>
          </p:cNvCxnSpPr>
          <p:nvPr/>
        </p:nvCxnSpPr>
        <p:spPr>
          <a:xfrm>
            <a:off x="8599470" y="3801438"/>
            <a:ext cx="1325366"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6" name="テキスト ボックス 5">
            <a:extLst>
              <a:ext uri="{FF2B5EF4-FFF2-40B4-BE49-F238E27FC236}">
                <a16:creationId xmlns:a16="http://schemas.microsoft.com/office/drawing/2014/main" id="{DF79A099-322D-49EE-8440-F52DA0CE976B}"/>
              </a:ext>
            </a:extLst>
          </p:cNvPr>
          <p:cNvSpPr txBox="1"/>
          <p:nvPr/>
        </p:nvSpPr>
        <p:spPr>
          <a:xfrm>
            <a:off x="8650841" y="3056562"/>
            <a:ext cx="1222624" cy="400110"/>
          </a:xfrm>
          <a:prstGeom prst="rect">
            <a:avLst/>
          </a:prstGeom>
          <a:noFill/>
        </p:spPr>
        <p:txBody>
          <a:bodyPr wrap="square">
            <a:spAutoFit/>
          </a:bodyPr>
          <a:lstStyle/>
          <a:p>
            <a:r>
              <a:rPr lang="ja-JP" altLang="en-US" sz="2000" b="1" dirty="0">
                <a:solidFill>
                  <a:srgbClr val="0070C0"/>
                </a:solidFill>
              </a:rPr>
              <a:t>⇒ 刑法</a:t>
            </a:r>
            <a:endParaRPr lang="ja-JP" altLang="en-US" sz="2400" b="1" dirty="0">
              <a:solidFill>
                <a:srgbClr val="FF0000"/>
              </a:solidFill>
            </a:endParaRPr>
          </a:p>
        </p:txBody>
      </p:sp>
    </p:spTree>
    <p:extLst>
      <p:ext uri="{BB962C8B-B14F-4D97-AF65-F5344CB8AC3E}">
        <p14:creationId xmlns:p14="http://schemas.microsoft.com/office/powerpoint/2010/main" val="22482464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67F18CF5-E700-D993-2B67-DC41B3789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814" y="577414"/>
            <a:ext cx="9540372" cy="5703172"/>
          </a:xfrm>
          <a:prstGeom prst="rect">
            <a:avLst/>
          </a:prstGeom>
        </p:spPr>
      </p:pic>
    </p:spTree>
    <p:extLst>
      <p:ext uri="{BB962C8B-B14F-4D97-AF65-F5344CB8AC3E}">
        <p14:creationId xmlns:p14="http://schemas.microsoft.com/office/powerpoint/2010/main" val="1969591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67F18CF5-E700-D993-2B67-DC41B37898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5814" y="577414"/>
            <a:ext cx="9540372" cy="5703172"/>
          </a:xfrm>
          <a:prstGeom prst="rect">
            <a:avLst/>
          </a:prstGeom>
        </p:spPr>
      </p:pic>
      <p:sp>
        <p:nvSpPr>
          <p:cNvPr id="2" name="テキスト ボックス 1">
            <a:extLst>
              <a:ext uri="{FF2B5EF4-FFF2-40B4-BE49-F238E27FC236}">
                <a16:creationId xmlns:a16="http://schemas.microsoft.com/office/drawing/2014/main" id="{4710344F-0690-E668-8705-73591EB1FCCE}"/>
              </a:ext>
            </a:extLst>
          </p:cNvPr>
          <p:cNvSpPr txBox="1"/>
          <p:nvPr/>
        </p:nvSpPr>
        <p:spPr>
          <a:xfrm>
            <a:off x="5137078" y="3458404"/>
            <a:ext cx="5126804"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BPR(Business Process Engineering)</a:t>
            </a:r>
            <a:endParaRPr lang="ja-JP" altLang="en-US" sz="2400" b="1" dirty="0">
              <a:solidFill>
                <a:srgbClr val="FF0000"/>
              </a:solidFill>
            </a:endParaRPr>
          </a:p>
        </p:txBody>
      </p:sp>
      <p:sp>
        <p:nvSpPr>
          <p:cNvPr id="4" name="楕円 3">
            <a:extLst>
              <a:ext uri="{FF2B5EF4-FFF2-40B4-BE49-F238E27FC236}">
                <a16:creationId xmlns:a16="http://schemas.microsoft.com/office/drawing/2014/main" id="{A0C61053-A4DC-C81C-E364-8C926F70BCC4}"/>
              </a:ext>
            </a:extLst>
          </p:cNvPr>
          <p:cNvSpPr/>
          <p:nvPr/>
        </p:nvSpPr>
        <p:spPr>
          <a:xfrm>
            <a:off x="1739757" y="152272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CA918C8D-3DFA-5AF3-2C57-5A71968564AC}"/>
              </a:ext>
            </a:extLst>
          </p:cNvPr>
          <p:cNvSpPr txBox="1"/>
          <p:nvPr/>
        </p:nvSpPr>
        <p:spPr>
          <a:xfrm>
            <a:off x="2464085" y="4869495"/>
            <a:ext cx="5126804" cy="400110"/>
          </a:xfrm>
          <a:prstGeom prst="rect">
            <a:avLst/>
          </a:prstGeom>
          <a:noFill/>
        </p:spPr>
        <p:txBody>
          <a:bodyPr wrap="square">
            <a:spAutoFit/>
          </a:bodyPr>
          <a:lstStyle/>
          <a:p>
            <a:r>
              <a:rPr lang="ja-JP" altLang="en-US" sz="2000" b="1" dirty="0">
                <a:solidFill>
                  <a:srgbClr val="0070C0"/>
                </a:solidFill>
              </a:rPr>
              <a:t>⇒</a:t>
            </a:r>
            <a:r>
              <a:rPr lang="en-US" altLang="ja-JP" sz="2000" b="1" dirty="0">
                <a:solidFill>
                  <a:srgbClr val="0070C0"/>
                </a:solidFill>
              </a:rPr>
              <a:t> </a:t>
            </a:r>
            <a:r>
              <a:rPr lang="ja-JP" altLang="en-US" sz="2000" b="1" dirty="0">
                <a:solidFill>
                  <a:srgbClr val="0070C0"/>
                </a:solidFill>
              </a:rPr>
              <a:t>テキストマイニング</a:t>
            </a:r>
            <a:endParaRPr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EF6D5705-6087-02D9-A9E6-33F202B86AC8}"/>
              </a:ext>
            </a:extLst>
          </p:cNvPr>
          <p:cNvSpPr txBox="1"/>
          <p:nvPr/>
        </p:nvSpPr>
        <p:spPr>
          <a:xfrm>
            <a:off x="4149046" y="5788925"/>
            <a:ext cx="5126804" cy="400110"/>
          </a:xfrm>
          <a:prstGeom prst="rect">
            <a:avLst/>
          </a:prstGeom>
          <a:noFill/>
        </p:spPr>
        <p:txBody>
          <a:bodyPr wrap="square">
            <a:spAutoFit/>
          </a:bodyPr>
          <a:lstStyle/>
          <a:p>
            <a:r>
              <a:rPr lang="ja-JP" altLang="en-US" sz="2000" b="1" dirty="0">
                <a:solidFill>
                  <a:srgbClr val="0070C0"/>
                </a:solidFill>
              </a:rPr>
              <a:t>⇒ クリプトマイニング</a:t>
            </a:r>
            <a:endParaRPr lang="ja-JP" altLang="en-US" sz="2400" b="1" dirty="0">
              <a:solidFill>
                <a:srgbClr val="FF0000"/>
              </a:solidFill>
            </a:endParaRPr>
          </a:p>
        </p:txBody>
      </p:sp>
    </p:spTree>
    <p:extLst>
      <p:ext uri="{BB962C8B-B14F-4D97-AF65-F5344CB8AC3E}">
        <p14:creationId xmlns:p14="http://schemas.microsoft.com/office/powerpoint/2010/main" val="23787784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3FA0DF00-72AB-5E1A-03DF-BDAC15779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30" y="743665"/>
            <a:ext cx="10981540" cy="5226832"/>
          </a:xfrm>
          <a:prstGeom prst="rect">
            <a:avLst/>
          </a:prstGeom>
        </p:spPr>
      </p:pic>
    </p:spTree>
    <p:extLst>
      <p:ext uri="{BB962C8B-B14F-4D97-AF65-F5344CB8AC3E}">
        <p14:creationId xmlns:p14="http://schemas.microsoft.com/office/powerpoint/2010/main" val="2748393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3FA0DF00-72AB-5E1A-03DF-BDAC157790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30" y="743665"/>
            <a:ext cx="10981540" cy="5226832"/>
          </a:xfrm>
          <a:prstGeom prst="rect">
            <a:avLst/>
          </a:prstGeom>
        </p:spPr>
      </p:pic>
      <p:sp>
        <p:nvSpPr>
          <p:cNvPr id="2" name="楕円 1">
            <a:extLst>
              <a:ext uri="{FF2B5EF4-FFF2-40B4-BE49-F238E27FC236}">
                <a16:creationId xmlns:a16="http://schemas.microsoft.com/office/drawing/2014/main" id="{0A14E812-BEE8-358F-C41D-75439282E905}"/>
              </a:ext>
            </a:extLst>
          </p:cNvPr>
          <p:cNvSpPr/>
          <p:nvPr/>
        </p:nvSpPr>
        <p:spPr>
          <a:xfrm>
            <a:off x="1133582" y="1779581"/>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D51E8548-8A02-8945-841D-4FD50FF67BC7}"/>
              </a:ext>
            </a:extLst>
          </p:cNvPr>
          <p:cNvSpPr txBox="1"/>
          <p:nvPr/>
        </p:nvSpPr>
        <p:spPr>
          <a:xfrm>
            <a:off x="6964166" y="3429000"/>
            <a:ext cx="3803151" cy="400110"/>
          </a:xfrm>
          <a:prstGeom prst="rect">
            <a:avLst/>
          </a:prstGeom>
          <a:noFill/>
        </p:spPr>
        <p:txBody>
          <a:bodyPr wrap="square">
            <a:spAutoFit/>
          </a:bodyPr>
          <a:lstStyle/>
          <a:p>
            <a:r>
              <a:rPr lang="ja-JP" altLang="en-US" sz="2000" b="1" dirty="0">
                <a:solidFill>
                  <a:srgbClr val="0070C0"/>
                </a:solidFill>
              </a:rPr>
              <a:t>⇒ オムニチャネル</a:t>
            </a:r>
            <a:endParaRPr lang="ja-JP" altLang="en-US" sz="2400" b="1" dirty="0">
              <a:solidFill>
                <a:srgbClr val="FF0000"/>
              </a:solidFill>
            </a:endParaRPr>
          </a:p>
        </p:txBody>
      </p:sp>
      <p:sp>
        <p:nvSpPr>
          <p:cNvPr id="5" name="テキスト ボックス 4">
            <a:extLst>
              <a:ext uri="{FF2B5EF4-FFF2-40B4-BE49-F238E27FC236}">
                <a16:creationId xmlns:a16="http://schemas.microsoft.com/office/drawing/2014/main" id="{795E9557-86CF-CCFB-9D1F-2461F46CE260}"/>
              </a:ext>
            </a:extLst>
          </p:cNvPr>
          <p:cNvSpPr txBox="1"/>
          <p:nvPr/>
        </p:nvSpPr>
        <p:spPr>
          <a:xfrm>
            <a:off x="8554948" y="4499693"/>
            <a:ext cx="3291155"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UX(User</a:t>
            </a:r>
            <a:r>
              <a:rPr lang="ja-JP" altLang="en-US" sz="2000" b="1" dirty="0">
                <a:solidFill>
                  <a:srgbClr val="0070C0"/>
                </a:solidFill>
              </a:rPr>
              <a:t> </a:t>
            </a:r>
            <a:r>
              <a:rPr lang="en-US" altLang="ja-JP" sz="2000" b="1" dirty="0">
                <a:solidFill>
                  <a:srgbClr val="0070C0"/>
                </a:solidFill>
              </a:rPr>
              <a:t>Experience)</a:t>
            </a:r>
            <a:endParaRPr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C7F0CBB8-6C49-0999-46B7-CA23508F52BF}"/>
              </a:ext>
            </a:extLst>
          </p:cNvPr>
          <p:cNvSpPr txBox="1"/>
          <p:nvPr/>
        </p:nvSpPr>
        <p:spPr>
          <a:xfrm>
            <a:off x="5062590" y="5570386"/>
            <a:ext cx="3803151" cy="400110"/>
          </a:xfrm>
          <a:prstGeom prst="rect">
            <a:avLst/>
          </a:prstGeom>
          <a:noFill/>
        </p:spPr>
        <p:txBody>
          <a:bodyPr wrap="square">
            <a:spAutoFit/>
          </a:bodyPr>
          <a:lstStyle/>
          <a:p>
            <a:r>
              <a:rPr lang="ja-JP" altLang="en-US" sz="2000" b="1" dirty="0">
                <a:solidFill>
                  <a:srgbClr val="0070C0"/>
                </a:solidFill>
              </a:rPr>
              <a:t>⇒ アクセス制御</a:t>
            </a:r>
            <a:endParaRPr lang="ja-JP" altLang="en-US" sz="2400" b="1" dirty="0">
              <a:solidFill>
                <a:srgbClr val="FF0000"/>
              </a:solidFill>
            </a:endParaRPr>
          </a:p>
        </p:txBody>
      </p:sp>
    </p:spTree>
    <p:extLst>
      <p:ext uri="{BB962C8B-B14F-4D97-AF65-F5344CB8AC3E}">
        <p14:creationId xmlns:p14="http://schemas.microsoft.com/office/powerpoint/2010/main" val="28979659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2FA60E4-6823-5BCE-925C-E174CB789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30" y="450644"/>
            <a:ext cx="9385539" cy="5956712"/>
          </a:xfrm>
          <a:prstGeom prst="rect">
            <a:avLst/>
          </a:prstGeom>
        </p:spPr>
      </p:pic>
    </p:spTree>
    <p:extLst>
      <p:ext uri="{BB962C8B-B14F-4D97-AF65-F5344CB8AC3E}">
        <p14:creationId xmlns:p14="http://schemas.microsoft.com/office/powerpoint/2010/main" val="27785553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2FA60E4-6823-5BCE-925C-E174CB789F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30" y="450644"/>
            <a:ext cx="9385539" cy="5956712"/>
          </a:xfrm>
          <a:prstGeom prst="rect">
            <a:avLst/>
          </a:prstGeom>
        </p:spPr>
      </p:pic>
      <p:sp>
        <p:nvSpPr>
          <p:cNvPr id="2" name="楕円 1">
            <a:extLst>
              <a:ext uri="{FF2B5EF4-FFF2-40B4-BE49-F238E27FC236}">
                <a16:creationId xmlns:a16="http://schemas.microsoft.com/office/drawing/2014/main" id="{1A87CD6E-EE3A-879E-C0F6-763D63F0C6A6}"/>
              </a:ext>
            </a:extLst>
          </p:cNvPr>
          <p:cNvSpPr/>
          <p:nvPr/>
        </p:nvSpPr>
        <p:spPr>
          <a:xfrm>
            <a:off x="1791128" y="1810403"/>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pic>
        <p:nvPicPr>
          <p:cNvPr id="1026" name="Picture 2">
            <a:extLst>
              <a:ext uri="{FF2B5EF4-FFF2-40B4-BE49-F238E27FC236}">
                <a16:creationId xmlns:a16="http://schemas.microsoft.com/office/drawing/2014/main" id="{A3B74460-B35A-E36C-DD65-E275DA952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66" y="2845941"/>
            <a:ext cx="2608845" cy="2902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5268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7AEAAC5E-F711-676C-6965-AAC8F24D2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60" y="1251822"/>
            <a:ext cx="10293679" cy="4080465"/>
          </a:xfrm>
          <a:prstGeom prst="rect">
            <a:avLst/>
          </a:prstGeom>
        </p:spPr>
      </p:pic>
    </p:spTree>
    <p:extLst>
      <p:ext uri="{BB962C8B-B14F-4D97-AF65-F5344CB8AC3E}">
        <p14:creationId xmlns:p14="http://schemas.microsoft.com/office/powerpoint/2010/main" val="49007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F1F038AD-500B-B944-BBC2-381957EE7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295" y="1638353"/>
            <a:ext cx="10537410" cy="3211050"/>
          </a:xfrm>
          <a:prstGeom prst="rect">
            <a:avLst/>
          </a:prstGeom>
        </p:spPr>
      </p:pic>
      <p:sp>
        <p:nvSpPr>
          <p:cNvPr id="2" name="楕円 1">
            <a:extLst>
              <a:ext uri="{FF2B5EF4-FFF2-40B4-BE49-F238E27FC236}">
                <a16:creationId xmlns:a16="http://schemas.microsoft.com/office/drawing/2014/main" id="{2E998100-9B12-1209-93A5-C781DFF80D83}"/>
              </a:ext>
            </a:extLst>
          </p:cNvPr>
          <p:cNvSpPr/>
          <p:nvPr/>
        </p:nvSpPr>
        <p:spPr>
          <a:xfrm>
            <a:off x="1349339" y="4322403"/>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a:extLst>
              <a:ext uri="{FF2B5EF4-FFF2-40B4-BE49-F238E27FC236}">
                <a16:creationId xmlns:a16="http://schemas.microsoft.com/office/drawing/2014/main" id="{6DB84BCB-A0DB-0EAA-5CD6-AB15FEDB5866}"/>
              </a:ext>
            </a:extLst>
          </p:cNvPr>
          <p:cNvSpPr txBox="1"/>
          <p:nvPr/>
        </p:nvSpPr>
        <p:spPr>
          <a:xfrm>
            <a:off x="3141031" y="3846046"/>
            <a:ext cx="2882096" cy="707886"/>
          </a:xfrm>
          <a:prstGeom prst="rect">
            <a:avLst/>
          </a:prstGeom>
          <a:noFill/>
        </p:spPr>
        <p:txBody>
          <a:bodyPr wrap="square" rtlCol="0">
            <a:spAutoFit/>
          </a:bodyPr>
          <a:lstStyle/>
          <a:p>
            <a:r>
              <a:rPr kumimoji="1" lang="ja-JP" altLang="en-US" sz="2000" b="1" dirty="0">
                <a:solidFill>
                  <a:srgbClr val="0070C0"/>
                </a:solidFill>
              </a:rPr>
              <a:t>⇒ 環境マネジメント</a:t>
            </a:r>
            <a:endParaRPr kumimoji="1" lang="en-US" altLang="ja-JP" sz="2000" b="1" dirty="0">
              <a:solidFill>
                <a:srgbClr val="0070C0"/>
              </a:solidFill>
            </a:endParaRPr>
          </a:p>
          <a:p>
            <a:r>
              <a:rPr lang="ja-JP" altLang="en-US" sz="2000" b="1" dirty="0">
                <a:solidFill>
                  <a:srgbClr val="0070C0"/>
                </a:solidFill>
              </a:rPr>
              <a:t>　　　　　　</a:t>
            </a:r>
            <a:r>
              <a:rPr kumimoji="1" lang="ja-JP" altLang="en-US" sz="2000" b="1" dirty="0">
                <a:solidFill>
                  <a:srgbClr val="0070C0"/>
                </a:solidFill>
              </a:rPr>
              <a:t>システム</a:t>
            </a:r>
          </a:p>
        </p:txBody>
      </p:sp>
      <p:sp>
        <p:nvSpPr>
          <p:cNvPr id="5" name="テキスト ボックス 4">
            <a:extLst>
              <a:ext uri="{FF2B5EF4-FFF2-40B4-BE49-F238E27FC236}">
                <a16:creationId xmlns:a16="http://schemas.microsoft.com/office/drawing/2014/main" id="{5CC2C387-E5D9-6A36-FE5B-6B61CBBE0339}"/>
              </a:ext>
            </a:extLst>
          </p:cNvPr>
          <p:cNvSpPr txBox="1"/>
          <p:nvPr/>
        </p:nvSpPr>
        <p:spPr>
          <a:xfrm>
            <a:off x="8336863" y="3846046"/>
            <a:ext cx="3221564" cy="707886"/>
          </a:xfrm>
          <a:prstGeom prst="rect">
            <a:avLst/>
          </a:prstGeom>
          <a:noFill/>
        </p:spPr>
        <p:txBody>
          <a:bodyPr wrap="square" rtlCol="0">
            <a:spAutoFit/>
          </a:bodyPr>
          <a:lstStyle/>
          <a:p>
            <a:r>
              <a:rPr kumimoji="1" lang="ja-JP" altLang="en-US" sz="2000" b="1" dirty="0">
                <a:solidFill>
                  <a:srgbClr val="0070C0"/>
                </a:solidFill>
              </a:rPr>
              <a:t>⇒ 個人情報保護</a:t>
            </a:r>
            <a:endParaRPr kumimoji="1" lang="en-US" altLang="ja-JP" sz="2000" b="1" dirty="0">
              <a:solidFill>
                <a:srgbClr val="0070C0"/>
              </a:solidFill>
            </a:endParaRPr>
          </a:p>
          <a:p>
            <a:r>
              <a:rPr lang="ja-JP" altLang="en-US" sz="2000" b="1" dirty="0">
                <a:solidFill>
                  <a:srgbClr val="0070C0"/>
                </a:solidFill>
              </a:rPr>
              <a:t>　</a:t>
            </a:r>
            <a:r>
              <a:rPr kumimoji="1" lang="ja-JP" altLang="en-US" sz="2000" b="1" dirty="0">
                <a:solidFill>
                  <a:srgbClr val="0070C0"/>
                </a:solidFill>
              </a:rPr>
              <a:t>マネジメントシステム</a:t>
            </a:r>
          </a:p>
        </p:txBody>
      </p:sp>
      <p:sp>
        <p:nvSpPr>
          <p:cNvPr id="6" name="テキスト ボックス 5">
            <a:extLst>
              <a:ext uri="{FF2B5EF4-FFF2-40B4-BE49-F238E27FC236}">
                <a16:creationId xmlns:a16="http://schemas.microsoft.com/office/drawing/2014/main" id="{3847BB8B-72BC-8A39-6FA8-2A5440FA2389}"/>
              </a:ext>
            </a:extLst>
          </p:cNvPr>
          <p:cNvSpPr txBox="1"/>
          <p:nvPr/>
        </p:nvSpPr>
        <p:spPr>
          <a:xfrm>
            <a:off x="7320900" y="4788294"/>
            <a:ext cx="2882096" cy="707886"/>
          </a:xfrm>
          <a:prstGeom prst="rect">
            <a:avLst/>
          </a:prstGeom>
          <a:noFill/>
        </p:spPr>
        <p:txBody>
          <a:bodyPr wrap="square" rtlCol="0">
            <a:spAutoFit/>
          </a:bodyPr>
          <a:lstStyle/>
          <a:p>
            <a:r>
              <a:rPr kumimoji="1" lang="ja-JP" altLang="en-US" sz="2000" b="1" dirty="0">
                <a:solidFill>
                  <a:srgbClr val="0070C0"/>
                </a:solidFill>
              </a:rPr>
              <a:t>⇒ 品質マネジメント</a:t>
            </a:r>
            <a:endParaRPr kumimoji="1" lang="en-US" altLang="ja-JP" sz="2000" b="1" dirty="0">
              <a:solidFill>
                <a:srgbClr val="0070C0"/>
              </a:solidFill>
            </a:endParaRPr>
          </a:p>
          <a:p>
            <a:r>
              <a:rPr lang="ja-JP" altLang="en-US" sz="2000" b="1" dirty="0">
                <a:solidFill>
                  <a:srgbClr val="0070C0"/>
                </a:solidFill>
              </a:rPr>
              <a:t>　　　　　　</a:t>
            </a:r>
            <a:r>
              <a:rPr kumimoji="1" lang="ja-JP" altLang="en-US" sz="2000" b="1" dirty="0">
                <a:solidFill>
                  <a:srgbClr val="0070C0"/>
                </a:solidFill>
              </a:rPr>
              <a:t>システム</a:t>
            </a:r>
          </a:p>
        </p:txBody>
      </p:sp>
    </p:spTree>
    <p:extLst>
      <p:ext uri="{BB962C8B-B14F-4D97-AF65-F5344CB8AC3E}">
        <p14:creationId xmlns:p14="http://schemas.microsoft.com/office/powerpoint/2010/main" val="16006555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7AEAAC5E-F711-676C-6965-AAC8F24D29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9160" y="1251822"/>
            <a:ext cx="10293679" cy="4080465"/>
          </a:xfrm>
          <a:prstGeom prst="rect">
            <a:avLst/>
          </a:prstGeom>
        </p:spPr>
      </p:pic>
      <p:sp>
        <p:nvSpPr>
          <p:cNvPr id="2" name="楕円 1">
            <a:extLst>
              <a:ext uri="{FF2B5EF4-FFF2-40B4-BE49-F238E27FC236}">
                <a16:creationId xmlns:a16="http://schemas.microsoft.com/office/drawing/2014/main" id="{2CAD1DBA-1C5C-CFF2-E7F4-4B92D1F22582}"/>
              </a:ext>
            </a:extLst>
          </p:cNvPr>
          <p:cNvSpPr/>
          <p:nvPr/>
        </p:nvSpPr>
        <p:spPr>
          <a:xfrm>
            <a:off x="1431532" y="3803590"/>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42BD59BB-5480-1723-1266-390FD5C29E7F}"/>
              </a:ext>
            </a:extLst>
          </p:cNvPr>
          <p:cNvCxnSpPr>
            <a:cxnSpLocks/>
          </p:cNvCxnSpPr>
          <p:nvPr/>
        </p:nvCxnSpPr>
        <p:spPr>
          <a:xfrm>
            <a:off x="4859677" y="2188395"/>
            <a:ext cx="4674741"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02270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E684E30-8842-B164-1CDE-0CF32E202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765" y="1778626"/>
            <a:ext cx="10702470" cy="2700907"/>
          </a:xfrm>
          <a:prstGeom prst="rect">
            <a:avLst/>
          </a:prstGeom>
        </p:spPr>
      </p:pic>
    </p:spTree>
    <p:extLst>
      <p:ext uri="{BB962C8B-B14F-4D97-AF65-F5344CB8AC3E}">
        <p14:creationId xmlns:p14="http://schemas.microsoft.com/office/powerpoint/2010/main" val="17665705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E684E30-8842-B164-1CDE-0CF32E202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4765" y="1778626"/>
            <a:ext cx="10702470" cy="2700907"/>
          </a:xfrm>
          <a:prstGeom prst="rect">
            <a:avLst/>
          </a:prstGeom>
        </p:spPr>
      </p:pic>
      <p:sp>
        <p:nvSpPr>
          <p:cNvPr id="2" name="楕円 1">
            <a:extLst>
              <a:ext uri="{FF2B5EF4-FFF2-40B4-BE49-F238E27FC236}">
                <a16:creationId xmlns:a16="http://schemas.microsoft.com/office/drawing/2014/main" id="{1849EB95-6CA2-69F7-1BCD-DEE2E9981637}"/>
              </a:ext>
            </a:extLst>
          </p:cNvPr>
          <p:cNvSpPr/>
          <p:nvPr/>
        </p:nvSpPr>
        <p:spPr>
          <a:xfrm>
            <a:off x="6229564" y="3429000"/>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437B8C1D-3B64-A29F-7B6F-5F69987DB331}"/>
              </a:ext>
            </a:extLst>
          </p:cNvPr>
          <p:cNvSpPr txBox="1"/>
          <p:nvPr/>
        </p:nvSpPr>
        <p:spPr>
          <a:xfrm>
            <a:off x="3390473" y="2944413"/>
            <a:ext cx="6863136" cy="400110"/>
          </a:xfrm>
          <a:prstGeom prst="rect">
            <a:avLst/>
          </a:prstGeom>
          <a:noFill/>
        </p:spPr>
        <p:txBody>
          <a:bodyPr wrap="square">
            <a:spAutoFit/>
          </a:bodyPr>
          <a:lstStyle/>
          <a:p>
            <a:r>
              <a:rPr lang="ja-JP" altLang="en-US" sz="2000" b="1" dirty="0">
                <a:solidFill>
                  <a:srgbClr val="0070C0"/>
                </a:solidFill>
              </a:rPr>
              <a:t>「フリー（無料）」と「プレミアム（割増料金）」の造語</a:t>
            </a:r>
          </a:p>
        </p:txBody>
      </p:sp>
    </p:spTree>
    <p:extLst>
      <p:ext uri="{BB962C8B-B14F-4D97-AF65-F5344CB8AC3E}">
        <p14:creationId xmlns:p14="http://schemas.microsoft.com/office/powerpoint/2010/main" val="21512987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4889C709-C69A-AEA4-093D-DD95FEE2B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53" y="1140432"/>
            <a:ext cx="10736493" cy="4294597"/>
          </a:xfrm>
          <a:prstGeom prst="rect">
            <a:avLst/>
          </a:prstGeom>
        </p:spPr>
      </p:pic>
    </p:spTree>
    <p:extLst>
      <p:ext uri="{BB962C8B-B14F-4D97-AF65-F5344CB8AC3E}">
        <p14:creationId xmlns:p14="http://schemas.microsoft.com/office/powerpoint/2010/main" val="6279556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4889C709-C69A-AEA4-093D-DD95FEE2BB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753" y="1140432"/>
            <a:ext cx="10736493" cy="4294597"/>
          </a:xfrm>
          <a:prstGeom prst="rect">
            <a:avLst/>
          </a:prstGeom>
        </p:spPr>
      </p:pic>
      <p:sp>
        <p:nvSpPr>
          <p:cNvPr id="2" name="楕円 1">
            <a:extLst>
              <a:ext uri="{FF2B5EF4-FFF2-40B4-BE49-F238E27FC236}">
                <a16:creationId xmlns:a16="http://schemas.microsoft.com/office/drawing/2014/main" id="{DF9028E3-1365-90A0-A19A-D65D1DA2B7DC}"/>
              </a:ext>
            </a:extLst>
          </p:cNvPr>
          <p:cNvSpPr/>
          <p:nvPr/>
        </p:nvSpPr>
        <p:spPr>
          <a:xfrm>
            <a:off x="1143856" y="436866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6609657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E5986BD3-C04F-9389-20DB-3B9A858A7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43" y="1181346"/>
            <a:ext cx="10845713" cy="4048200"/>
          </a:xfrm>
          <a:prstGeom prst="rect">
            <a:avLst/>
          </a:prstGeom>
        </p:spPr>
      </p:pic>
    </p:spTree>
    <p:extLst>
      <p:ext uri="{BB962C8B-B14F-4D97-AF65-F5344CB8AC3E}">
        <p14:creationId xmlns:p14="http://schemas.microsoft.com/office/powerpoint/2010/main" val="36539846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E5986BD3-C04F-9389-20DB-3B9A858A795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3143" y="1181346"/>
            <a:ext cx="10845713" cy="4048200"/>
          </a:xfrm>
          <a:prstGeom prst="rect">
            <a:avLst/>
          </a:prstGeom>
        </p:spPr>
      </p:pic>
      <p:sp>
        <p:nvSpPr>
          <p:cNvPr id="2" name="テキスト ボックス 1">
            <a:extLst>
              <a:ext uri="{FF2B5EF4-FFF2-40B4-BE49-F238E27FC236}">
                <a16:creationId xmlns:a16="http://schemas.microsoft.com/office/drawing/2014/main" id="{4A3E7181-CE1C-75F2-7710-998C7549EFEF}"/>
              </a:ext>
            </a:extLst>
          </p:cNvPr>
          <p:cNvSpPr txBox="1"/>
          <p:nvPr/>
        </p:nvSpPr>
        <p:spPr>
          <a:xfrm>
            <a:off x="6378539" y="2483777"/>
            <a:ext cx="3803151"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TOB(Take Over Bit)</a:t>
            </a:r>
            <a:endParaRPr lang="ja-JP" altLang="en-US" sz="2400" b="1" dirty="0">
              <a:solidFill>
                <a:srgbClr val="FF0000"/>
              </a:solidFill>
            </a:endParaRPr>
          </a:p>
        </p:txBody>
      </p:sp>
      <p:sp>
        <p:nvSpPr>
          <p:cNvPr id="4" name="楕円 3">
            <a:extLst>
              <a:ext uri="{FF2B5EF4-FFF2-40B4-BE49-F238E27FC236}">
                <a16:creationId xmlns:a16="http://schemas.microsoft.com/office/drawing/2014/main" id="{A2D18363-10D4-5D3C-25F8-4F3084DE7964}"/>
              </a:ext>
            </a:extLst>
          </p:cNvPr>
          <p:cNvSpPr/>
          <p:nvPr/>
        </p:nvSpPr>
        <p:spPr>
          <a:xfrm>
            <a:off x="6599433" y="472255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1377574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0FF159ED-AA4D-EB13-DED1-24A45853F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07" y="751915"/>
            <a:ext cx="10698385" cy="5354169"/>
          </a:xfrm>
          <a:prstGeom prst="rect">
            <a:avLst/>
          </a:prstGeom>
        </p:spPr>
      </p:pic>
    </p:spTree>
    <p:extLst>
      <p:ext uri="{BB962C8B-B14F-4D97-AF65-F5344CB8AC3E}">
        <p14:creationId xmlns:p14="http://schemas.microsoft.com/office/powerpoint/2010/main" val="266312236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0FF159ED-AA4D-EB13-DED1-24A45853F8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807" y="751915"/>
            <a:ext cx="10698385" cy="5354169"/>
          </a:xfrm>
          <a:prstGeom prst="rect">
            <a:avLst/>
          </a:prstGeom>
        </p:spPr>
      </p:pic>
      <p:sp>
        <p:nvSpPr>
          <p:cNvPr id="2" name="楕円 1">
            <a:extLst>
              <a:ext uri="{FF2B5EF4-FFF2-40B4-BE49-F238E27FC236}">
                <a16:creationId xmlns:a16="http://schemas.microsoft.com/office/drawing/2014/main" id="{0D75D186-DE91-7CD8-B45A-AC1256186D47}"/>
              </a:ext>
            </a:extLst>
          </p:cNvPr>
          <p:cNvSpPr/>
          <p:nvPr/>
        </p:nvSpPr>
        <p:spPr>
          <a:xfrm>
            <a:off x="1267146" y="501023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7088DADF-9C34-6577-F9BC-80A93DA9E125}"/>
              </a:ext>
            </a:extLst>
          </p:cNvPr>
          <p:cNvSpPr txBox="1"/>
          <p:nvPr/>
        </p:nvSpPr>
        <p:spPr>
          <a:xfrm>
            <a:off x="3296292" y="1518007"/>
            <a:ext cx="5878530"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BPO(Business Process Outsourcing)</a:t>
            </a:r>
            <a:endParaRPr lang="ja-JP" altLang="en-US" sz="2400" b="1" dirty="0">
              <a:solidFill>
                <a:srgbClr val="FF0000"/>
              </a:solidFill>
            </a:endParaRPr>
          </a:p>
        </p:txBody>
      </p:sp>
      <p:sp>
        <p:nvSpPr>
          <p:cNvPr id="5" name="テキスト ボックス 4">
            <a:extLst>
              <a:ext uri="{FF2B5EF4-FFF2-40B4-BE49-F238E27FC236}">
                <a16:creationId xmlns:a16="http://schemas.microsoft.com/office/drawing/2014/main" id="{33AEA44D-8E4E-1BC3-E6B4-F3A8E7E941BC}"/>
              </a:ext>
            </a:extLst>
          </p:cNvPr>
          <p:cNvSpPr txBox="1"/>
          <p:nvPr/>
        </p:nvSpPr>
        <p:spPr>
          <a:xfrm>
            <a:off x="4732962" y="3445267"/>
            <a:ext cx="5878530" cy="400110"/>
          </a:xfrm>
          <a:prstGeom prst="rect">
            <a:avLst/>
          </a:prstGeom>
          <a:noFill/>
        </p:spPr>
        <p:txBody>
          <a:bodyPr wrap="square">
            <a:spAutoFit/>
          </a:bodyPr>
          <a:lstStyle/>
          <a:p>
            <a:r>
              <a:rPr lang="ja-JP" altLang="en-US" sz="2000" b="1" dirty="0">
                <a:solidFill>
                  <a:srgbClr val="0070C0"/>
                </a:solidFill>
              </a:rPr>
              <a:t>⇒ ファクトリーオートメーション</a:t>
            </a:r>
            <a:endParaRPr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05CA2831-D085-D9BE-FC2A-292C35525FA0}"/>
              </a:ext>
            </a:extLst>
          </p:cNvPr>
          <p:cNvSpPr txBox="1"/>
          <p:nvPr/>
        </p:nvSpPr>
        <p:spPr>
          <a:xfrm>
            <a:off x="6448745" y="4775675"/>
            <a:ext cx="4708989"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EUC(End-User Computing)</a:t>
            </a:r>
            <a:endParaRPr lang="ja-JP" altLang="en-US" sz="2400" b="1" dirty="0">
              <a:solidFill>
                <a:srgbClr val="FF0000"/>
              </a:solidFill>
            </a:endParaRPr>
          </a:p>
        </p:txBody>
      </p:sp>
    </p:spTree>
    <p:extLst>
      <p:ext uri="{BB962C8B-B14F-4D97-AF65-F5344CB8AC3E}">
        <p14:creationId xmlns:p14="http://schemas.microsoft.com/office/powerpoint/2010/main" val="18452842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A60EF56-E9D7-D1D8-EE6B-5A9A3D089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674" y="488401"/>
            <a:ext cx="9950651" cy="5881197"/>
          </a:xfrm>
          <a:prstGeom prst="rect">
            <a:avLst/>
          </a:prstGeom>
        </p:spPr>
      </p:pic>
    </p:spTree>
    <p:extLst>
      <p:ext uri="{BB962C8B-B14F-4D97-AF65-F5344CB8AC3E}">
        <p14:creationId xmlns:p14="http://schemas.microsoft.com/office/powerpoint/2010/main" val="55042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83E512BA-84E1-EDA0-DE05-736373C00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224" y="1429275"/>
            <a:ext cx="10339551" cy="3594787"/>
          </a:xfrm>
          <a:prstGeom prst="rect">
            <a:avLst/>
          </a:prstGeom>
        </p:spPr>
      </p:pic>
    </p:spTree>
    <p:extLst>
      <p:ext uri="{BB962C8B-B14F-4D97-AF65-F5344CB8AC3E}">
        <p14:creationId xmlns:p14="http://schemas.microsoft.com/office/powerpoint/2010/main" val="18069827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A60EF56-E9D7-D1D8-EE6B-5A9A3D0891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0674" y="488401"/>
            <a:ext cx="9950651" cy="5881197"/>
          </a:xfrm>
          <a:prstGeom prst="rect">
            <a:avLst/>
          </a:prstGeom>
        </p:spPr>
      </p:pic>
      <p:sp>
        <p:nvSpPr>
          <p:cNvPr id="2" name="楕円 1">
            <a:extLst>
              <a:ext uri="{FF2B5EF4-FFF2-40B4-BE49-F238E27FC236}">
                <a16:creationId xmlns:a16="http://schemas.microsoft.com/office/drawing/2014/main" id="{A6F8F536-9B0C-B7ED-7FE3-A899DBB3460F}"/>
              </a:ext>
            </a:extLst>
          </p:cNvPr>
          <p:cNvSpPr/>
          <p:nvPr/>
        </p:nvSpPr>
        <p:spPr>
          <a:xfrm>
            <a:off x="1554823" y="152729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テキスト ボックス 4">
            <a:extLst>
              <a:ext uri="{FF2B5EF4-FFF2-40B4-BE49-F238E27FC236}">
                <a16:creationId xmlns:a16="http://schemas.microsoft.com/office/drawing/2014/main" id="{3CBF0264-3339-5517-4B22-8BCFAB684A86}"/>
              </a:ext>
            </a:extLst>
          </p:cNvPr>
          <p:cNvSpPr txBox="1"/>
          <p:nvPr/>
        </p:nvSpPr>
        <p:spPr>
          <a:xfrm>
            <a:off x="1797890" y="880966"/>
            <a:ext cx="9082443" cy="646331"/>
          </a:xfrm>
          <a:prstGeom prst="rect">
            <a:avLst/>
          </a:prstGeom>
          <a:noFill/>
        </p:spPr>
        <p:txBody>
          <a:bodyPr wrap="square">
            <a:spAutoFit/>
          </a:bodyPr>
          <a:lstStyle/>
          <a:p>
            <a:r>
              <a:rPr lang="ja-JP" altLang="en-US" b="1" dirty="0">
                <a:solidFill>
                  <a:srgbClr val="0070C0"/>
                </a:solidFill>
              </a:rPr>
              <a:t>暗号技術を用いて取引履歴を</a:t>
            </a:r>
            <a:r>
              <a:rPr lang="en-US" altLang="ja-JP" b="1" dirty="0">
                <a:solidFill>
                  <a:srgbClr val="0070C0"/>
                </a:solidFill>
              </a:rPr>
              <a:t>1</a:t>
            </a:r>
            <a:r>
              <a:rPr lang="ja-JP" altLang="en-US" b="1" dirty="0">
                <a:solidFill>
                  <a:srgbClr val="0070C0"/>
                </a:solidFill>
              </a:rPr>
              <a:t>本の鎖のように繋げて記録することで、改ざん不可能なデータ保存を実現する技術</a:t>
            </a:r>
          </a:p>
        </p:txBody>
      </p:sp>
    </p:spTree>
    <p:extLst>
      <p:ext uri="{BB962C8B-B14F-4D97-AF65-F5344CB8AC3E}">
        <p14:creationId xmlns:p14="http://schemas.microsoft.com/office/powerpoint/2010/main" val="30380971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D21909D6-4AD6-367F-3321-E92BFCC60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645" y="401388"/>
            <a:ext cx="9020709" cy="6055223"/>
          </a:xfrm>
          <a:prstGeom prst="rect">
            <a:avLst/>
          </a:prstGeom>
        </p:spPr>
      </p:pic>
    </p:spTree>
    <p:extLst>
      <p:ext uri="{BB962C8B-B14F-4D97-AF65-F5344CB8AC3E}">
        <p14:creationId xmlns:p14="http://schemas.microsoft.com/office/powerpoint/2010/main" val="31296697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D21909D6-4AD6-367F-3321-E92BFCC601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5645" y="401388"/>
            <a:ext cx="9020709" cy="6055223"/>
          </a:xfrm>
          <a:prstGeom prst="rect">
            <a:avLst/>
          </a:prstGeom>
        </p:spPr>
      </p:pic>
      <p:sp>
        <p:nvSpPr>
          <p:cNvPr id="2" name="楕円 1">
            <a:extLst>
              <a:ext uri="{FF2B5EF4-FFF2-40B4-BE49-F238E27FC236}">
                <a16:creationId xmlns:a16="http://schemas.microsoft.com/office/drawing/2014/main" id="{E4B09BAD-5E64-ABE1-B063-034CC0183469}"/>
              </a:ext>
            </a:extLst>
          </p:cNvPr>
          <p:cNvSpPr/>
          <p:nvPr/>
        </p:nvSpPr>
        <p:spPr>
          <a:xfrm>
            <a:off x="6095999" y="600099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5" name="正方形/長方形 4">
            <a:extLst>
              <a:ext uri="{FF2B5EF4-FFF2-40B4-BE49-F238E27FC236}">
                <a16:creationId xmlns:a16="http://schemas.microsoft.com/office/drawing/2014/main" id="{FA521AF5-BF07-3E0F-7A2E-BCE9196600DC}"/>
              </a:ext>
            </a:extLst>
          </p:cNvPr>
          <p:cNvSpPr/>
          <p:nvPr/>
        </p:nvSpPr>
        <p:spPr>
          <a:xfrm>
            <a:off x="5270643" y="4428162"/>
            <a:ext cx="2681555" cy="2568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a:extLst>
              <a:ext uri="{FF2B5EF4-FFF2-40B4-BE49-F238E27FC236}">
                <a16:creationId xmlns:a16="http://schemas.microsoft.com/office/drawing/2014/main" id="{E7C6B6D8-8DBF-0C7D-7480-384772222DFF}"/>
              </a:ext>
            </a:extLst>
          </p:cNvPr>
          <p:cNvSpPr/>
          <p:nvPr/>
        </p:nvSpPr>
        <p:spPr>
          <a:xfrm>
            <a:off x="5279207" y="5001800"/>
            <a:ext cx="2681555" cy="25685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199333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C539AFC-2EB4-F106-9B64-B404812D5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86" y="927255"/>
            <a:ext cx="10836428" cy="4785175"/>
          </a:xfrm>
          <a:prstGeom prst="rect">
            <a:avLst/>
          </a:prstGeom>
        </p:spPr>
      </p:pic>
    </p:spTree>
    <p:extLst>
      <p:ext uri="{BB962C8B-B14F-4D97-AF65-F5344CB8AC3E}">
        <p14:creationId xmlns:p14="http://schemas.microsoft.com/office/powerpoint/2010/main" val="20272469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C539AFC-2EB4-F106-9B64-B404812D58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786" y="927255"/>
            <a:ext cx="10836428" cy="4785175"/>
          </a:xfrm>
          <a:prstGeom prst="rect">
            <a:avLst/>
          </a:prstGeom>
        </p:spPr>
      </p:pic>
      <p:sp>
        <p:nvSpPr>
          <p:cNvPr id="2" name="楕円 1">
            <a:extLst>
              <a:ext uri="{FF2B5EF4-FFF2-40B4-BE49-F238E27FC236}">
                <a16:creationId xmlns:a16="http://schemas.microsoft.com/office/drawing/2014/main" id="{BCF24941-4A8E-3B6A-0375-46A80996B985}"/>
              </a:ext>
            </a:extLst>
          </p:cNvPr>
          <p:cNvSpPr/>
          <p:nvPr/>
        </p:nvSpPr>
        <p:spPr>
          <a:xfrm>
            <a:off x="1154130" y="407972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69177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B12A0A3E-F299-0CC9-50BD-E07B35075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16" y="904126"/>
            <a:ext cx="10813767" cy="4828853"/>
          </a:xfrm>
          <a:prstGeom prst="rect">
            <a:avLst/>
          </a:prstGeom>
        </p:spPr>
      </p:pic>
    </p:spTree>
    <p:extLst>
      <p:ext uri="{BB962C8B-B14F-4D97-AF65-F5344CB8AC3E}">
        <p14:creationId xmlns:p14="http://schemas.microsoft.com/office/powerpoint/2010/main" val="16802817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B12A0A3E-F299-0CC9-50BD-E07B350752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9116" y="904126"/>
            <a:ext cx="10813767" cy="4828853"/>
          </a:xfrm>
          <a:prstGeom prst="rect">
            <a:avLst/>
          </a:prstGeom>
        </p:spPr>
      </p:pic>
      <p:sp>
        <p:nvSpPr>
          <p:cNvPr id="2" name="楕円 1">
            <a:extLst>
              <a:ext uri="{FF2B5EF4-FFF2-40B4-BE49-F238E27FC236}">
                <a16:creationId xmlns:a16="http://schemas.microsoft.com/office/drawing/2014/main" id="{BAC880F2-C5EE-5378-CF1F-612657F4FFDC}"/>
              </a:ext>
            </a:extLst>
          </p:cNvPr>
          <p:cNvSpPr/>
          <p:nvPr/>
        </p:nvSpPr>
        <p:spPr>
          <a:xfrm>
            <a:off x="1133582" y="467562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3F76114A-98B1-FC89-EEB6-89E36893E5C6}"/>
              </a:ext>
            </a:extLst>
          </p:cNvPr>
          <p:cNvCxnSpPr>
            <a:cxnSpLocks/>
          </p:cNvCxnSpPr>
          <p:nvPr/>
        </p:nvCxnSpPr>
        <p:spPr>
          <a:xfrm>
            <a:off x="1695236" y="5141518"/>
            <a:ext cx="12842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0AF1FC97-FE27-FDDA-3A26-0547B708AC69}"/>
              </a:ext>
            </a:extLst>
          </p:cNvPr>
          <p:cNvCxnSpPr>
            <a:cxnSpLocks/>
          </p:cNvCxnSpPr>
          <p:nvPr/>
        </p:nvCxnSpPr>
        <p:spPr>
          <a:xfrm>
            <a:off x="10118333" y="5123697"/>
            <a:ext cx="128427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CA249DE0-C265-C3BF-E504-2298208EC59F}"/>
              </a:ext>
            </a:extLst>
          </p:cNvPr>
          <p:cNvCxnSpPr>
            <a:cxnSpLocks/>
          </p:cNvCxnSpPr>
          <p:nvPr/>
        </p:nvCxnSpPr>
        <p:spPr>
          <a:xfrm>
            <a:off x="1506876" y="5732979"/>
            <a:ext cx="2448675"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5380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5BC9B907-3B04-E135-44C1-8D57611C2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71" y="1353856"/>
            <a:ext cx="11085438" cy="3916786"/>
          </a:xfrm>
          <a:prstGeom prst="rect">
            <a:avLst/>
          </a:prstGeom>
        </p:spPr>
      </p:pic>
    </p:spTree>
    <p:extLst>
      <p:ext uri="{BB962C8B-B14F-4D97-AF65-F5344CB8AC3E}">
        <p14:creationId xmlns:p14="http://schemas.microsoft.com/office/powerpoint/2010/main" val="8654095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5BC9B907-3B04-E135-44C1-8D57611C2A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171" y="1353856"/>
            <a:ext cx="11085438" cy="3916786"/>
          </a:xfrm>
          <a:prstGeom prst="rect">
            <a:avLst/>
          </a:prstGeom>
        </p:spPr>
      </p:pic>
      <p:sp>
        <p:nvSpPr>
          <p:cNvPr id="2" name="楕円 1">
            <a:extLst>
              <a:ext uri="{FF2B5EF4-FFF2-40B4-BE49-F238E27FC236}">
                <a16:creationId xmlns:a16="http://schemas.microsoft.com/office/drawing/2014/main" id="{D244E719-9BAD-397C-AC8F-B824D834500E}"/>
              </a:ext>
            </a:extLst>
          </p:cNvPr>
          <p:cNvSpPr/>
          <p:nvPr/>
        </p:nvSpPr>
        <p:spPr>
          <a:xfrm>
            <a:off x="1195227" y="361355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5F50AEDA-CC1A-34A6-23FF-F313E676EA2F}"/>
              </a:ext>
            </a:extLst>
          </p:cNvPr>
          <p:cNvSpPr txBox="1"/>
          <p:nvPr/>
        </p:nvSpPr>
        <p:spPr>
          <a:xfrm>
            <a:off x="4681592" y="3121967"/>
            <a:ext cx="2130174" cy="400110"/>
          </a:xfrm>
          <a:prstGeom prst="rect">
            <a:avLst/>
          </a:prstGeom>
          <a:noFill/>
        </p:spPr>
        <p:txBody>
          <a:bodyPr wrap="square">
            <a:spAutoFit/>
          </a:bodyPr>
          <a:lstStyle/>
          <a:p>
            <a:r>
              <a:rPr lang="ja-JP" altLang="en-US" sz="2000" b="1" dirty="0">
                <a:solidFill>
                  <a:srgbClr val="0070C0"/>
                </a:solidFill>
              </a:rPr>
              <a:t>⇒ ミッション</a:t>
            </a:r>
            <a:endParaRPr lang="ja-JP" altLang="en-US" sz="2400" b="1" dirty="0">
              <a:solidFill>
                <a:srgbClr val="FF0000"/>
              </a:solidFill>
            </a:endParaRPr>
          </a:p>
        </p:txBody>
      </p:sp>
      <p:sp>
        <p:nvSpPr>
          <p:cNvPr id="5" name="テキスト ボックス 4">
            <a:extLst>
              <a:ext uri="{FF2B5EF4-FFF2-40B4-BE49-F238E27FC236}">
                <a16:creationId xmlns:a16="http://schemas.microsoft.com/office/drawing/2014/main" id="{E8403CEA-1557-54EA-12C8-D4ABB5AC0AA4}"/>
              </a:ext>
            </a:extLst>
          </p:cNvPr>
          <p:cNvSpPr txBox="1"/>
          <p:nvPr/>
        </p:nvSpPr>
        <p:spPr>
          <a:xfrm>
            <a:off x="7566917" y="4240137"/>
            <a:ext cx="3816849" cy="707886"/>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KPI</a:t>
            </a:r>
          </a:p>
          <a:p>
            <a:r>
              <a:rPr lang="en-US" altLang="ja-JP" sz="2000" b="1" dirty="0">
                <a:solidFill>
                  <a:srgbClr val="0070C0"/>
                </a:solidFill>
              </a:rPr>
              <a:t> (Key Performance Indicator)</a:t>
            </a:r>
            <a:endParaRPr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FABB9CD2-5124-D137-8783-F7F3BC2D7AA8}"/>
              </a:ext>
            </a:extLst>
          </p:cNvPr>
          <p:cNvSpPr txBox="1"/>
          <p:nvPr/>
        </p:nvSpPr>
        <p:spPr>
          <a:xfrm>
            <a:off x="3077966" y="5231897"/>
            <a:ext cx="6036067"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CSF(Critical Success Factor)</a:t>
            </a:r>
            <a:endParaRPr lang="ja-JP" altLang="en-US" sz="2400" b="1" dirty="0">
              <a:solidFill>
                <a:srgbClr val="FF0000"/>
              </a:solidFill>
            </a:endParaRPr>
          </a:p>
        </p:txBody>
      </p:sp>
    </p:spTree>
    <p:extLst>
      <p:ext uri="{BB962C8B-B14F-4D97-AF65-F5344CB8AC3E}">
        <p14:creationId xmlns:p14="http://schemas.microsoft.com/office/powerpoint/2010/main" val="26674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B7988E62-EFEE-31FA-5F2C-9D62C538E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496" y="871786"/>
            <a:ext cx="10450089" cy="4950042"/>
          </a:xfrm>
          <a:prstGeom prst="rect">
            <a:avLst/>
          </a:prstGeom>
        </p:spPr>
      </p:pic>
    </p:spTree>
    <p:extLst>
      <p:ext uri="{BB962C8B-B14F-4D97-AF65-F5344CB8AC3E}">
        <p14:creationId xmlns:p14="http://schemas.microsoft.com/office/powerpoint/2010/main" val="30968609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83E512BA-84E1-EDA0-DE05-736373C005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6224" y="1429275"/>
            <a:ext cx="10339551" cy="3594787"/>
          </a:xfrm>
          <a:prstGeom prst="rect">
            <a:avLst/>
          </a:prstGeom>
        </p:spPr>
      </p:pic>
      <p:sp>
        <p:nvSpPr>
          <p:cNvPr id="2" name="楕円 1">
            <a:extLst>
              <a:ext uri="{FF2B5EF4-FFF2-40B4-BE49-F238E27FC236}">
                <a16:creationId xmlns:a16="http://schemas.microsoft.com/office/drawing/2014/main" id="{854B76E7-9F13-08D4-1E7B-C10F75844D94}"/>
              </a:ext>
            </a:extLst>
          </p:cNvPr>
          <p:cNvSpPr/>
          <p:nvPr/>
        </p:nvSpPr>
        <p:spPr>
          <a:xfrm>
            <a:off x="3825411" y="4517075"/>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642314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B7988E62-EFEE-31FA-5F2C-9D62C538E2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6496" y="871786"/>
            <a:ext cx="10450089" cy="4950042"/>
          </a:xfrm>
          <a:prstGeom prst="rect">
            <a:avLst/>
          </a:prstGeom>
        </p:spPr>
      </p:pic>
      <p:sp>
        <p:nvSpPr>
          <p:cNvPr id="2" name="楕円 1">
            <a:extLst>
              <a:ext uri="{FF2B5EF4-FFF2-40B4-BE49-F238E27FC236}">
                <a16:creationId xmlns:a16="http://schemas.microsoft.com/office/drawing/2014/main" id="{21434101-6074-022C-1B27-DC43A623FAD1}"/>
              </a:ext>
            </a:extLst>
          </p:cNvPr>
          <p:cNvSpPr/>
          <p:nvPr/>
        </p:nvSpPr>
        <p:spPr>
          <a:xfrm>
            <a:off x="1462355" y="520605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1239776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90E93CF7-CB65-4BE4-7C32-B976B432C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69" y="780747"/>
            <a:ext cx="10781462" cy="5296505"/>
          </a:xfrm>
          <a:prstGeom prst="rect">
            <a:avLst/>
          </a:prstGeom>
        </p:spPr>
      </p:pic>
    </p:spTree>
    <p:extLst>
      <p:ext uri="{BB962C8B-B14F-4D97-AF65-F5344CB8AC3E}">
        <p14:creationId xmlns:p14="http://schemas.microsoft.com/office/powerpoint/2010/main" val="28826368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90E93CF7-CB65-4BE4-7C32-B976B432C3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5269" y="780747"/>
            <a:ext cx="10781462" cy="5296505"/>
          </a:xfrm>
          <a:prstGeom prst="rect">
            <a:avLst/>
          </a:prstGeom>
        </p:spPr>
      </p:pic>
      <p:sp>
        <p:nvSpPr>
          <p:cNvPr id="4" name="テキスト ボックス 3">
            <a:extLst>
              <a:ext uri="{FF2B5EF4-FFF2-40B4-BE49-F238E27FC236}">
                <a16:creationId xmlns:a16="http://schemas.microsoft.com/office/drawing/2014/main" id="{B1047566-9E00-F6F5-DEB2-F38FD3ACEED0}"/>
              </a:ext>
            </a:extLst>
          </p:cNvPr>
          <p:cNvSpPr txBox="1"/>
          <p:nvPr/>
        </p:nvSpPr>
        <p:spPr>
          <a:xfrm>
            <a:off x="1476055" y="1303441"/>
            <a:ext cx="6578884" cy="400110"/>
          </a:xfrm>
          <a:prstGeom prst="rect">
            <a:avLst/>
          </a:prstGeom>
          <a:noFill/>
        </p:spPr>
        <p:txBody>
          <a:bodyPr wrap="square">
            <a:spAutoFit/>
          </a:bodyPr>
          <a:lstStyle/>
          <a:p>
            <a:r>
              <a:rPr lang="en-US" altLang="ja-JP" sz="2000" b="1" dirty="0">
                <a:solidFill>
                  <a:srgbClr val="0070C0"/>
                </a:solidFill>
              </a:rPr>
              <a:t>Enterprise Resource Planning </a:t>
            </a:r>
            <a:endParaRPr lang="ja-JP" altLang="en-US" sz="2400" b="1" dirty="0">
              <a:solidFill>
                <a:srgbClr val="FF0000"/>
              </a:solidFill>
            </a:endParaRPr>
          </a:p>
        </p:txBody>
      </p:sp>
      <p:sp>
        <p:nvSpPr>
          <p:cNvPr id="5" name="楕円 4">
            <a:extLst>
              <a:ext uri="{FF2B5EF4-FFF2-40B4-BE49-F238E27FC236}">
                <a16:creationId xmlns:a16="http://schemas.microsoft.com/office/drawing/2014/main" id="{EFC008C7-CE61-508E-C86A-64E61DEF14FB}"/>
              </a:ext>
            </a:extLst>
          </p:cNvPr>
          <p:cNvSpPr/>
          <p:nvPr/>
        </p:nvSpPr>
        <p:spPr>
          <a:xfrm>
            <a:off x="1222712" y="296310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7" name="テキスト ボックス 6">
            <a:extLst>
              <a:ext uri="{FF2B5EF4-FFF2-40B4-BE49-F238E27FC236}">
                <a16:creationId xmlns:a16="http://schemas.microsoft.com/office/drawing/2014/main" id="{D35C8FB2-72E9-786B-4625-C86D37D42088}"/>
              </a:ext>
            </a:extLst>
          </p:cNvPr>
          <p:cNvSpPr txBox="1"/>
          <p:nvPr/>
        </p:nvSpPr>
        <p:spPr>
          <a:xfrm>
            <a:off x="7628564" y="2462708"/>
            <a:ext cx="4176443"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SFA(Sales Force Automation)</a:t>
            </a:r>
            <a:endParaRPr lang="ja-JP" altLang="en-US" sz="2400" b="1" dirty="0">
              <a:solidFill>
                <a:srgbClr val="FF0000"/>
              </a:solidFill>
            </a:endParaRPr>
          </a:p>
        </p:txBody>
      </p:sp>
      <p:sp>
        <p:nvSpPr>
          <p:cNvPr id="8" name="テキスト ボックス 7">
            <a:extLst>
              <a:ext uri="{FF2B5EF4-FFF2-40B4-BE49-F238E27FC236}">
                <a16:creationId xmlns:a16="http://schemas.microsoft.com/office/drawing/2014/main" id="{74AF8109-72A7-3DB7-F349-5DA02095F443}"/>
              </a:ext>
            </a:extLst>
          </p:cNvPr>
          <p:cNvSpPr txBox="1"/>
          <p:nvPr/>
        </p:nvSpPr>
        <p:spPr>
          <a:xfrm>
            <a:off x="7174789" y="4753281"/>
            <a:ext cx="4866524"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SCM(Supply Chain Management)</a:t>
            </a:r>
            <a:endParaRPr lang="ja-JP" altLang="en-US" sz="2400" b="1" dirty="0">
              <a:solidFill>
                <a:srgbClr val="FF0000"/>
              </a:solidFill>
            </a:endParaRPr>
          </a:p>
        </p:txBody>
      </p:sp>
      <p:sp>
        <p:nvSpPr>
          <p:cNvPr id="9" name="テキスト ボックス 8">
            <a:extLst>
              <a:ext uri="{FF2B5EF4-FFF2-40B4-BE49-F238E27FC236}">
                <a16:creationId xmlns:a16="http://schemas.microsoft.com/office/drawing/2014/main" id="{D41DD333-A34B-D5A6-75E0-AE3A8A637E6B}"/>
              </a:ext>
            </a:extLst>
          </p:cNvPr>
          <p:cNvSpPr txBox="1"/>
          <p:nvPr/>
        </p:nvSpPr>
        <p:spPr>
          <a:xfrm>
            <a:off x="4472685" y="5981463"/>
            <a:ext cx="7014046"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CRM(Customer Relationship Management)</a:t>
            </a:r>
            <a:endParaRPr lang="ja-JP" altLang="en-US" sz="2400" b="1" dirty="0">
              <a:solidFill>
                <a:srgbClr val="FF0000"/>
              </a:solidFill>
            </a:endParaRPr>
          </a:p>
        </p:txBody>
      </p:sp>
    </p:spTree>
    <p:extLst>
      <p:ext uri="{BB962C8B-B14F-4D97-AF65-F5344CB8AC3E}">
        <p14:creationId xmlns:p14="http://schemas.microsoft.com/office/powerpoint/2010/main" val="28588140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CE36B7ED-B352-19BC-0C2B-D7203A3CB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65" y="1454060"/>
            <a:ext cx="11044470" cy="3354246"/>
          </a:xfrm>
          <a:prstGeom prst="rect">
            <a:avLst/>
          </a:prstGeom>
        </p:spPr>
      </p:pic>
    </p:spTree>
    <p:extLst>
      <p:ext uri="{BB962C8B-B14F-4D97-AF65-F5344CB8AC3E}">
        <p14:creationId xmlns:p14="http://schemas.microsoft.com/office/powerpoint/2010/main" val="2864580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CE36B7ED-B352-19BC-0C2B-D7203A3CB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765" y="1454060"/>
            <a:ext cx="11044470" cy="3354246"/>
          </a:xfrm>
          <a:prstGeom prst="rect">
            <a:avLst/>
          </a:prstGeom>
        </p:spPr>
      </p:pic>
      <p:sp>
        <p:nvSpPr>
          <p:cNvPr id="2" name="楕円 1">
            <a:extLst>
              <a:ext uri="{FF2B5EF4-FFF2-40B4-BE49-F238E27FC236}">
                <a16:creationId xmlns:a16="http://schemas.microsoft.com/office/drawing/2014/main" id="{49E6B4A1-4803-DC30-C71D-7D811B34B7B1}"/>
              </a:ext>
            </a:extLst>
          </p:cNvPr>
          <p:cNvSpPr/>
          <p:nvPr/>
        </p:nvSpPr>
        <p:spPr>
          <a:xfrm>
            <a:off x="1068600" y="430131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3672132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1021E32D-8DBD-75D5-F18F-7DCE1CF4D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37" y="531488"/>
            <a:ext cx="9934325" cy="5795023"/>
          </a:xfrm>
          <a:prstGeom prst="rect">
            <a:avLst/>
          </a:prstGeom>
        </p:spPr>
      </p:pic>
    </p:spTree>
    <p:extLst>
      <p:ext uri="{BB962C8B-B14F-4D97-AF65-F5344CB8AC3E}">
        <p14:creationId xmlns:p14="http://schemas.microsoft.com/office/powerpoint/2010/main" val="3996265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1021E32D-8DBD-75D5-F18F-7DCE1CF4DE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8837" y="531488"/>
            <a:ext cx="9934325" cy="5795023"/>
          </a:xfrm>
          <a:prstGeom prst="rect">
            <a:avLst/>
          </a:prstGeom>
        </p:spPr>
      </p:pic>
      <p:sp>
        <p:nvSpPr>
          <p:cNvPr id="2" name="楕円 1">
            <a:extLst>
              <a:ext uri="{FF2B5EF4-FFF2-40B4-BE49-F238E27FC236}">
                <a16:creationId xmlns:a16="http://schemas.microsoft.com/office/drawing/2014/main" id="{0AA2EA3D-6CBA-3CEA-B024-C32D5BE98A6E}"/>
              </a:ext>
            </a:extLst>
          </p:cNvPr>
          <p:cNvSpPr/>
          <p:nvPr/>
        </p:nvSpPr>
        <p:spPr>
          <a:xfrm>
            <a:off x="1551485" y="2482793"/>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2CCFA057-A042-5156-E390-0FC0A24E904C}"/>
              </a:ext>
            </a:extLst>
          </p:cNvPr>
          <p:cNvSpPr txBox="1"/>
          <p:nvPr/>
        </p:nvSpPr>
        <p:spPr>
          <a:xfrm>
            <a:off x="3000054" y="1993187"/>
            <a:ext cx="6544638" cy="461665"/>
          </a:xfrm>
          <a:prstGeom prst="rect">
            <a:avLst/>
          </a:prstGeom>
          <a:noFill/>
        </p:spPr>
        <p:txBody>
          <a:bodyPr wrap="square" rtlCol="0">
            <a:spAutoFit/>
          </a:bodyPr>
          <a:lstStyle/>
          <a:p>
            <a:pPr algn="ctr"/>
            <a:r>
              <a:rPr lang="ja-JP" altLang="en-US" sz="2400" b="1" dirty="0">
                <a:solidFill>
                  <a:srgbClr val="FF0000"/>
                </a:solidFill>
              </a:rPr>
              <a:t>個別の解説動画をご覧ください</a:t>
            </a:r>
            <a:endParaRPr kumimoji="1" lang="ja-JP" altLang="en-US" sz="2400" b="1" dirty="0">
              <a:solidFill>
                <a:srgbClr val="FF0000"/>
              </a:solidFill>
            </a:endParaRPr>
          </a:p>
        </p:txBody>
      </p:sp>
      <p:sp>
        <p:nvSpPr>
          <p:cNvPr id="5" name="テキスト ボックス 4">
            <a:extLst>
              <a:ext uri="{FF2B5EF4-FFF2-40B4-BE49-F238E27FC236}">
                <a16:creationId xmlns:a16="http://schemas.microsoft.com/office/drawing/2014/main" id="{2CE81501-0F79-37EE-048E-D2BAE0AB0F28}"/>
              </a:ext>
            </a:extLst>
          </p:cNvPr>
          <p:cNvSpPr txBox="1"/>
          <p:nvPr/>
        </p:nvSpPr>
        <p:spPr>
          <a:xfrm>
            <a:off x="8715054" y="3980297"/>
            <a:ext cx="1679823" cy="400110"/>
          </a:xfrm>
          <a:prstGeom prst="rect">
            <a:avLst/>
          </a:prstGeom>
          <a:noFill/>
        </p:spPr>
        <p:txBody>
          <a:bodyPr wrap="square">
            <a:spAutoFit/>
          </a:bodyPr>
          <a:lstStyle/>
          <a:p>
            <a:r>
              <a:rPr lang="ja-JP" altLang="en-US" sz="2000" b="1" dirty="0">
                <a:solidFill>
                  <a:srgbClr val="0070C0"/>
                </a:solidFill>
              </a:rPr>
              <a:t>⇒ レベル</a:t>
            </a:r>
            <a:r>
              <a:rPr lang="en-US" altLang="ja-JP" sz="2000" b="1" dirty="0">
                <a:solidFill>
                  <a:srgbClr val="0070C0"/>
                </a:solidFill>
              </a:rPr>
              <a:t>4</a:t>
            </a:r>
            <a:endParaRPr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AAD56655-CDAF-07CF-4091-4C2C25E2F976}"/>
              </a:ext>
            </a:extLst>
          </p:cNvPr>
          <p:cNvSpPr txBox="1"/>
          <p:nvPr/>
        </p:nvSpPr>
        <p:spPr>
          <a:xfrm>
            <a:off x="8949647" y="4953349"/>
            <a:ext cx="1679823" cy="400110"/>
          </a:xfrm>
          <a:prstGeom prst="rect">
            <a:avLst/>
          </a:prstGeom>
          <a:noFill/>
        </p:spPr>
        <p:txBody>
          <a:bodyPr wrap="square">
            <a:spAutoFit/>
          </a:bodyPr>
          <a:lstStyle/>
          <a:p>
            <a:r>
              <a:rPr lang="ja-JP" altLang="en-US" sz="2000" b="1" dirty="0">
                <a:solidFill>
                  <a:srgbClr val="0070C0"/>
                </a:solidFill>
              </a:rPr>
              <a:t>⇒ レベル</a:t>
            </a:r>
            <a:r>
              <a:rPr lang="en-US" altLang="ja-JP" sz="2000" b="1" dirty="0">
                <a:solidFill>
                  <a:srgbClr val="0070C0"/>
                </a:solidFill>
              </a:rPr>
              <a:t>2</a:t>
            </a:r>
            <a:endParaRPr lang="ja-JP" altLang="en-US" sz="2400" b="1" dirty="0">
              <a:solidFill>
                <a:srgbClr val="FF0000"/>
              </a:solidFill>
            </a:endParaRPr>
          </a:p>
        </p:txBody>
      </p:sp>
      <p:sp>
        <p:nvSpPr>
          <p:cNvPr id="7" name="テキスト ボックス 6">
            <a:extLst>
              <a:ext uri="{FF2B5EF4-FFF2-40B4-BE49-F238E27FC236}">
                <a16:creationId xmlns:a16="http://schemas.microsoft.com/office/drawing/2014/main" id="{AC28F4F7-230E-9245-169B-47ECF9B92084}"/>
              </a:ext>
            </a:extLst>
          </p:cNvPr>
          <p:cNvSpPr txBox="1"/>
          <p:nvPr/>
        </p:nvSpPr>
        <p:spPr>
          <a:xfrm>
            <a:off x="8302375" y="5903661"/>
            <a:ext cx="1679823" cy="400110"/>
          </a:xfrm>
          <a:prstGeom prst="rect">
            <a:avLst/>
          </a:prstGeom>
          <a:noFill/>
        </p:spPr>
        <p:txBody>
          <a:bodyPr wrap="square">
            <a:spAutoFit/>
          </a:bodyPr>
          <a:lstStyle/>
          <a:p>
            <a:r>
              <a:rPr lang="ja-JP" altLang="en-US" sz="2000" b="1" dirty="0">
                <a:solidFill>
                  <a:srgbClr val="0070C0"/>
                </a:solidFill>
              </a:rPr>
              <a:t>⇒ レベル</a:t>
            </a:r>
            <a:r>
              <a:rPr lang="en-US" altLang="ja-JP" sz="2000" b="1" dirty="0">
                <a:solidFill>
                  <a:srgbClr val="0070C0"/>
                </a:solidFill>
              </a:rPr>
              <a:t>1</a:t>
            </a:r>
            <a:endParaRPr lang="ja-JP" altLang="en-US" sz="2400" b="1" dirty="0">
              <a:solidFill>
                <a:srgbClr val="FF0000"/>
              </a:solidFill>
            </a:endParaRPr>
          </a:p>
        </p:txBody>
      </p:sp>
    </p:spTree>
    <p:extLst>
      <p:ext uri="{BB962C8B-B14F-4D97-AF65-F5344CB8AC3E}">
        <p14:creationId xmlns:p14="http://schemas.microsoft.com/office/powerpoint/2010/main" val="14013899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357B5F8D-D7F0-B6AE-13F7-A847A5460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77" y="1001612"/>
            <a:ext cx="10875445" cy="2779280"/>
          </a:xfrm>
          <a:prstGeom prst="rect">
            <a:avLst/>
          </a:prstGeom>
        </p:spPr>
      </p:pic>
    </p:spTree>
    <p:extLst>
      <p:ext uri="{BB962C8B-B14F-4D97-AF65-F5344CB8AC3E}">
        <p14:creationId xmlns:p14="http://schemas.microsoft.com/office/powerpoint/2010/main" val="23652689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357B5F8D-D7F0-B6AE-13F7-A847A5460B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8277" y="1001612"/>
            <a:ext cx="10875445" cy="2779280"/>
          </a:xfrm>
          <a:prstGeom prst="rect">
            <a:avLst/>
          </a:prstGeom>
        </p:spPr>
      </p:pic>
      <p:sp>
        <p:nvSpPr>
          <p:cNvPr id="2" name="テキスト ボックス 1">
            <a:extLst>
              <a:ext uri="{FF2B5EF4-FFF2-40B4-BE49-F238E27FC236}">
                <a16:creationId xmlns:a16="http://schemas.microsoft.com/office/drawing/2014/main" id="{A4C3A927-AD9A-5759-35EA-A23A6043A97E}"/>
              </a:ext>
            </a:extLst>
          </p:cNvPr>
          <p:cNvSpPr txBox="1"/>
          <p:nvPr/>
        </p:nvSpPr>
        <p:spPr>
          <a:xfrm>
            <a:off x="1452082" y="4039650"/>
            <a:ext cx="8616591" cy="1569660"/>
          </a:xfrm>
          <a:prstGeom prst="rect">
            <a:avLst/>
          </a:prstGeom>
          <a:noFill/>
        </p:spPr>
        <p:txBody>
          <a:bodyPr wrap="square">
            <a:spAutoFit/>
          </a:bodyPr>
          <a:lstStyle/>
          <a:p>
            <a:r>
              <a:rPr lang="ja-JP" altLang="en-US" sz="2400" b="1" dirty="0">
                <a:solidFill>
                  <a:srgbClr val="0070C0"/>
                </a:solidFill>
              </a:rPr>
              <a:t>単価：</a:t>
            </a:r>
            <a:r>
              <a:rPr lang="en-US" altLang="ja-JP" sz="2400" b="1" dirty="0"/>
              <a:t>60,000,000/5000=12,000(</a:t>
            </a:r>
            <a:r>
              <a:rPr lang="ja-JP" altLang="en-US" sz="2400" b="1" dirty="0"/>
              <a:t>円</a:t>
            </a:r>
            <a:r>
              <a:rPr lang="en-US" altLang="ja-JP" sz="2400" b="1" dirty="0"/>
              <a:t>/</a:t>
            </a:r>
            <a:r>
              <a:rPr lang="ja-JP" altLang="en-US" sz="2400" b="1" dirty="0"/>
              <a:t>個</a:t>
            </a:r>
            <a:r>
              <a:rPr lang="en-US" altLang="ja-JP" sz="2400" b="1" dirty="0"/>
              <a:t>)</a:t>
            </a:r>
          </a:p>
          <a:p>
            <a:r>
              <a:rPr lang="ja-JP" altLang="en-US" sz="2400" b="1" dirty="0">
                <a:solidFill>
                  <a:srgbClr val="0070C0"/>
                </a:solidFill>
              </a:rPr>
              <a:t>限界利益：</a:t>
            </a:r>
            <a:r>
              <a:rPr lang="en-US" altLang="ja-JP" sz="2400" b="1" dirty="0"/>
              <a:t>12,000</a:t>
            </a:r>
            <a:r>
              <a:rPr lang="ja-JP" altLang="en-US" sz="2400" b="1" dirty="0"/>
              <a:t>－</a:t>
            </a:r>
            <a:r>
              <a:rPr lang="en-US" altLang="ja-JP" sz="2400" b="1" dirty="0"/>
              <a:t>7,000=5,000(</a:t>
            </a:r>
            <a:r>
              <a:rPr lang="ja-JP" altLang="en-US" sz="2400" b="1" dirty="0"/>
              <a:t>円</a:t>
            </a:r>
            <a:r>
              <a:rPr lang="en-US" altLang="ja-JP" sz="2400" b="1" dirty="0"/>
              <a:t>)</a:t>
            </a:r>
          </a:p>
          <a:p>
            <a:r>
              <a:rPr lang="ja-JP" altLang="en-US" sz="2400" b="1" dirty="0">
                <a:solidFill>
                  <a:srgbClr val="0070C0"/>
                </a:solidFill>
              </a:rPr>
              <a:t>目標利益との差額：</a:t>
            </a:r>
            <a:r>
              <a:rPr lang="en-US" altLang="ja-JP" sz="2400" b="1" dirty="0"/>
              <a:t>10,000,000</a:t>
            </a:r>
            <a:r>
              <a:rPr lang="ja-JP" altLang="en-US" sz="2400" b="1" dirty="0"/>
              <a:t>－</a:t>
            </a:r>
            <a:r>
              <a:rPr lang="en-US" altLang="ja-JP" sz="2400" b="1" dirty="0"/>
              <a:t>4,000,000=6,000,000(</a:t>
            </a:r>
            <a:r>
              <a:rPr lang="ja-JP" altLang="en-US" sz="2400" b="1" dirty="0"/>
              <a:t>円</a:t>
            </a:r>
            <a:r>
              <a:rPr lang="en-US" altLang="ja-JP" sz="2400" b="1" dirty="0"/>
              <a:t>)</a:t>
            </a:r>
          </a:p>
          <a:p>
            <a:r>
              <a:rPr lang="ja-JP" altLang="en-US" sz="2400" b="1" dirty="0">
                <a:solidFill>
                  <a:srgbClr val="0070C0"/>
                </a:solidFill>
              </a:rPr>
              <a:t>必要な販売個数：</a:t>
            </a:r>
            <a:r>
              <a:rPr lang="en-US" altLang="ja-JP" sz="2400" b="1" dirty="0"/>
              <a:t>6,000,000/5,000=</a:t>
            </a:r>
            <a:r>
              <a:rPr lang="en-US" altLang="ja-JP" sz="2400" b="1" dirty="0">
                <a:solidFill>
                  <a:srgbClr val="FF0000"/>
                </a:solidFill>
              </a:rPr>
              <a:t>1,200(</a:t>
            </a:r>
            <a:r>
              <a:rPr lang="ja-JP" altLang="en-US" sz="2400" b="1" dirty="0">
                <a:solidFill>
                  <a:srgbClr val="FF0000"/>
                </a:solidFill>
              </a:rPr>
              <a:t>個</a:t>
            </a:r>
            <a:r>
              <a:rPr lang="en-US" altLang="ja-JP" sz="2400" b="1" dirty="0">
                <a:solidFill>
                  <a:srgbClr val="FF0000"/>
                </a:solidFill>
              </a:rPr>
              <a:t>)</a:t>
            </a:r>
          </a:p>
        </p:txBody>
      </p:sp>
      <p:sp>
        <p:nvSpPr>
          <p:cNvPr id="4" name="楕円 3">
            <a:extLst>
              <a:ext uri="{FF2B5EF4-FFF2-40B4-BE49-F238E27FC236}">
                <a16:creationId xmlns:a16="http://schemas.microsoft.com/office/drawing/2014/main" id="{3EBD18A3-40DE-2F37-D3A9-438C4242554F}"/>
              </a:ext>
            </a:extLst>
          </p:cNvPr>
          <p:cNvSpPr/>
          <p:nvPr/>
        </p:nvSpPr>
        <p:spPr>
          <a:xfrm>
            <a:off x="3678235" y="319605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22233970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10;&#10;AI によって生成されたコンテンツは間違っている可能性があります。">
            <a:extLst>
              <a:ext uri="{FF2B5EF4-FFF2-40B4-BE49-F238E27FC236}">
                <a16:creationId xmlns:a16="http://schemas.microsoft.com/office/drawing/2014/main" id="{A6637634-0B87-5E7E-C099-0F4AD8DBF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76" y="1365828"/>
            <a:ext cx="10486447" cy="2579448"/>
          </a:xfrm>
          <a:prstGeom prst="rect">
            <a:avLst/>
          </a:prstGeom>
        </p:spPr>
      </p:pic>
    </p:spTree>
    <p:extLst>
      <p:ext uri="{BB962C8B-B14F-4D97-AF65-F5344CB8AC3E}">
        <p14:creationId xmlns:p14="http://schemas.microsoft.com/office/powerpoint/2010/main" val="2608967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00061C04-32B6-A35A-6623-7CA21F11A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69" y="1732585"/>
            <a:ext cx="11042661" cy="2808593"/>
          </a:xfrm>
          <a:prstGeom prst="rect">
            <a:avLst/>
          </a:prstGeom>
        </p:spPr>
      </p:pic>
    </p:spTree>
    <p:extLst>
      <p:ext uri="{BB962C8B-B14F-4D97-AF65-F5344CB8AC3E}">
        <p14:creationId xmlns:p14="http://schemas.microsoft.com/office/powerpoint/2010/main" val="6004913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グラフ&#10;&#10;AI によって生成されたコンテンツは間違っている可能性があります。">
            <a:extLst>
              <a:ext uri="{FF2B5EF4-FFF2-40B4-BE49-F238E27FC236}">
                <a16:creationId xmlns:a16="http://schemas.microsoft.com/office/drawing/2014/main" id="{A6637634-0B87-5E7E-C099-0F4AD8DBFF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76" y="1365828"/>
            <a:ext cx="10486447" cy="2579448"/>
          </a:xfrm>
          <a:prstGeom prst="rect">
            <a:avLst/>
          </a:prstGeom>
        </p:spPr>
      </p:pic>
      <p:sp>
        <p:nvSpPr>
          <p:cNvPr id="2" name="楕円 1">
            <a:extLst>
              <a:ext uri="{FF2B5EF4-FFF2-40B4-BE49-F238E27FC236}">
                <a16:creationId xmlns:a16="http://schemas.microsoft.com/office/drawing/2014/main" id="{F0CF0C6B-61F2-D011-A89E-643CA93FE2D8}"/>
              </a:ext>
            </a:extLst>
          </p:cNvPr>
          <p:cNvSpPr/>
          <p:nvPr/>
        </p:nvSpPr>
        <p:spPr>
          <a:xfrm>
            <a:off x="6277597" y="3432359"/>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D100D595-58BA-0155-72ED-A81BDE0D59C2}"/>
              </a:ext>
            </a:extLst>
          </p:cNvPr>
          <p:cNvSpPr txBox="1"/>
          <p:nvPr/>
        </p:nvSpPr>
        <p:spPr>
          <a:xfrm>
            <a:off x="1417833" y="4121843"/>
            <a:ext cx="9356331" cy="1323439"/>
          </a:xfrm>
          <a:prstGeom prst="rect">
            <a:avLst/>
          </a:prstGeom>
          <a:noFill/>
        </p:spPr>
        <p:txBody>
          <a:bodyPr wrap="square">
            <a:spAutoFit/>
          </a:bodyPr>
          <a:lstStyle/>
          <a:p>
            <a:r>
              <a:rPr lang="en-US" altLang="ja-JP" sz="2000" b="1" dirty="0">
                <a:solidFill>
                  <a:srgbClr val="0070C0"/>
                </a:solidFill>
              </a:rPr>
              <a:t>STP</a:t>
            </a:r>
            <a:r>
              <a:rPr lang="ja-JP" altLang="en-US" sz="2000" b="1" dirty="0">
                <a:solidFill>
                  <a:srgbClr val="0070C0"/>
                </a:solidFill>
              </a:rPr>
              <a:t>分析：市場を「セグメンテーション（</a:t>
            </a:r>
            <a:r>
              <a:rPr lang="en-US" altLang="ja-JP" sz="2000" b="1" dirty="0">
                <a:solidFill>
                  <a:srgbClr val="0070C0"/>
                </a:solidFill>
              </a:rPr>
              <a:t>Segmentation</a:t>
            </a:r>
            <a:r>
              <a:rPr lang="ja-JP" altLang="en-US" sz="2000" b="1" dirty="0">
                <a:solidFill>
                  <a:srgbClr val="0070C0"/>
                </a:solidFill>
              </a:rPr>
              <a:t>）」により細分化し、「ターゲティング（</a:t>
            </a:r>
            <a:r>
              <a:rPr lang="en-US" altLang="ja-JP" sz="2000" b="1" dirty="0">
                <a:solidFill>
                  <a:srgbClr val="0070C0"/>
                </a:solidFill>
              </a:rPr>
              <a:t>Targeting</a:t>
            </a:r>
            <a:r>
              <a:rPr lang="ja-JP" altLang="en-US" sz="2000" b="1" dirty="0">
                <a:solidFill>
                  <a:srgbClr val="0070C0"/>
                </a:solidFill>
              </a:rPr>
              <a:t>）」で狙うべき市場を定め、「ポジショニング（</a:t>
            </a:r>
            <a:r>
              <a:rPr lang="en-US" altLang="ja-JP" sz="2000" b="1" dirty="0">
                <a:solidFill>
                  <a:srgbClr val="0070C0"/>
                </a:solidFill>
              </a:rPr>
              <a:t>Positioning</a:t>
            </a:r>
            <a:r>
              <a:rPr lang="ja-JP" altLang="en-US" sz="2000" b="1" dirty="0">
                <a:solidFill>
                  <a:srgbClr val="0070C0"/>
                </a:solidFill>
              </a:rPr>
              <a:t>）」によって競合との差別化を図ることで、効果的なマーケティング戦略を策定するためのフレームワークのこと。</a:t>
            </a:r>
            <a:endParaRPr lang="en-US" altLang="ja-JP" sz="2000" b="1" dirty="0">
              <a:solidFill>
                <a:srgbClr val="FF0000"/>
              </a:solidFill>
            </a:endParaRPr>
          </a:p>
        </p:txBody>
      </p:sp>
    </p:spTree>
    <p:extLst>
      <p:ext uri="{BB962C8B-B14F-4D97-AF65-F5344CB8AC3E}">
        <p14:creationId xmlns:p14="http://schemas.microsoft.com/office/powerpoint/2010/main" val="2108780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1357ECA-E142-6ED8-CC5D-A42C6CD8C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93" y="2107332"/>
            <a:ext cx="10948213" cy="2115347"/>
          </a:xfrm>
          <a:prstGeom prst="rect">
            <a:avLst/>
          </a:prstGeom>
        </p:spPr>
      </p:pic>
    </p:spTree>
    <p:extLst>
      <p:ext uri="{BB962C8B-B14F-4D97-AF65-F5344CB8AC3E}">
        <p14:creationId xmlns:p14="http://schemas.microsoft.com/office/powerpoint/2010/main" val="35730645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1357ECA-E142-6ED8-CC5D-A42C6CD8CD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1893" y="2107332"/>
            <a:ext cx="10948213" cy="2115347"/>
          </a:xfrm>
          <a:prstGeom prst="rect">
            <a:avLst/>
          </a:prstGeom>
        </p:spPr>
      </p:pic>
      <p:sp>
        <p:nvSpPr>
          <p:cNvPr id="2" name="楕円 1">
            <a:extLst>
              <a:ext uri="{FF2B5EF4-FFF2-40B4-BE49-F238E27FC236}">
                <a16:creationId xmlns:a16="http://schemas.microsoft.com/office/drawing/2014/main" id="{28DB4904-A182-4B38-E39F-8173F849D9BB}"/>
              </a:ext>
            </a:extLst>
          </p:cNvPr>
          <p:cNvSpPr/>
          <p:nvPr/>
        </p:nvSpPr>
        <p:spPr>
          <a:xfrm>
            <a:off x="1078873" y="3713123"/>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34209709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5B994DEA-D9C7-8598-B5BA-AC32390A1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186" y="540607"/>
            <a:ext cx="9699627" cy="5776786"/>
          </a:xfrm>
          <a:prstGeom prst="rect">
            <a:avLst/>
          </a:prstGeom>
        </p:spPr>
      </p:pic>
    </p:spTree>
    <p:extLst>
      <p:ext uri="{BB962C8B-B14F-4D97-AF65-F5344CB8AC3E}">
        <p14:creationId xmlns:p14="http://schemas.microsoft.com/office/powerpoint/2010/main" val="234285055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5B994DEA-D9C7-8598-B5BA-AC32390A1E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6186" y="540607"/>
            <a:ext cx="9699627" cy="5776786"/>
          </a:xfrm>
          <a:prstGeom prst="rect">
            <a:avLst/>
          </a:prstGeom>
        </p:spPr>
      </p:pic>
      <p:sp>
        <p:nvSpPr>
          <p:cNvPr id="2" name="楕円 1">
            <a:extLst>
              <a:ext uri="{FF2B5EF4-FFF2-40B4-BE49-F238E27FC236}">
                <a16:creationId xmlns:a16="http://schemas.microsoft.com/office/drawing/2014/main" id="{52A0FC75-0DC7-4C35-487D-B95C735D27AA}"/>
              </a:ext>
            </a:extLst>
          </p:cNvPr>
          <p:cNvSpPr/>
          <p:nvPr/>
        </p:nvSpPr>
        <p:spPr>
          <a:xfrm>
            <a:off x="1623403" y="571658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F6FF68C7-3779-D57A-8F78-EDB9446D74F3}"/>
              </a:ext>
            </a:extLst>
          </p:cNvPr>
          <p:cNvSpPr txBox="1"/>
          <p:nvPr/>
        </p:nvSpPr>
        <p:spPr>
          <a:xfrm>
            <a:off x="5292099" y="3627930"/>
            <a:ext cx="6030931" cy="2554545"/>
          </a:xfrm>
          <a:prstGeom prst="rect">
            <a:avLst/>
          </a:prstGeom>
          <a:noFill/>
        </p:spPr>
        <p:txBody>
          <a:bodyPr wrap="square">
            <a:spAutoFit/>
          </a:bodyPr>
          <a:lstStyle/>
          <a:p>
            <a:r>
              <a:rPr lang="en-US" altLang="ja-JP" sz="2000" b="1" dirty="0">
                <a:solidFill>
                  <a:srgbClr val="0070C0"/>
                </a:solidFill>
              </a:rPr>
              <a:t>NDA(Non-Disclosure Agreement)</a:t>
            </a:r>
            <a:r>
              <a:rPr lang="ja-JP" altLang="en-US" sz="2000" b="1" dirty="0"/>
              <a:t>：</a:t>
            </a:r>
            <a:endParaRPr lang="en-US" altLang="ja-JP" sz="2000" b="1" dirty="0"/>
          </a:p>
          <a:p>
            <a:r>
              <a:rPr lang="ja-JP" altLang="en-US" sz="2000" b="1" dirty="0"/>
              <a:t>秘密保持契約</a:t>
            </a:r>
            <a:endParaRPr lang="en-US" altLang="ja-JP" sz="2000" b="1" dirty="0"/>
          </a:p>
          <a:p>
            <a:r>
              <a:rPr lang="en-US" altLang="ja-JP" sz="2000" b="1" dirty="0">
                <a:solidFill>
                  <a:srgbClr val="0070C0"/>
                </a:solidFill>
              </a:rPr>
              <a:t>SLA(Service Level Agreement)</a:t>
            </a:r>
            <a:r>
              <a:rPr lang="ja-JP" altLang="en-US" sz="2000" b="1" dirty="0"/>
              <a:t>：</a:t>
            </a:r>
            <a:endParaRPr lang="en-US" altLang="ja-JP" sz="2000" b="1" dirty="0"/>
          </a:p>
          <a:p>
            <a:r>
              <a:rPr lang="ja-JP" altLang="en-US" sz="2000" b="1" dirty="0"/>
              <a:t>サービスレベル合意書</a:t>
            </a:r>
            <a:endParaRPr lang="en-US" altLang="ja-JP" sz="2000" b="1" dirty="0"/>
          </a:p>
          <a:p>
            <a:r>
              <a:rPr lang="en-US" altLang="ja-JP" sz="2000" b="1" dirty="0">
                <a:solidFill>
                  <a:srgbClr val="0070C0"/>
                </a:solidFill>
              </a:rPr>
              <a:t>SLM(Service Level Management</a:t>
            </a:r>
            <a:r>
              <a:rPr lang="ja-JP" altLang="en-US" sz="2000" b="1" dirty="0"/>
              <a:t>：</a:t>
            </a:r>
            <a:endParaRPr lang="en-US" altLang="ja-JP" sz="2000" b="1" dirty="0"/>
          </a:p>
          <a:p>
            <a:r>
              <a:rPr lang="ja-JP" altLang="en-US" sz="2000" b="1" dirty="0"/>
              <a:t>サービスレベル管理</a:t>
            </a:r>
            <a:endParaRPr lang="en-US" altLang="ja-JP" sz="2000" b="1" dirty="0"/>
          </a:p>
          <a:p>
            <a:r>
              <a:rPr lang="en-US" altLang="ja-JP" sz="2000" b="1" dirty="0">
                <a:solidFill>
                  <a:srgbClr val="0070C0"/>
                </a:solidFill>
              </a:rPr>
              <a:t>SCM(Supply Chain Management)</a:t>
            </a:r>
            <a:r>
              <a:rPr lang="ja-JP" altLang="en-US" sz="2000" b="1" dirty="0"/>
              <a:t>：</a:t>
            </a:r>
            <a:endParaRPr lang="en-US" altLang="ja-JP" sz="2000" b="1" dirty="0"/>
          </a:p>
          <a:p>
            <a:r>
              <a:rPr lang="ja-JP" altLang="en-US" sz="2000" b="1" dirty="0"/>
              <a:t>サプライチェーンマネジメント</a:t>
            </a:r>
            <a:endParaRPr lang="en-US" altLang="ja-JP" sz="2000" b="1" dirty="0"/>
          </a:p>
        </p:txBody>
      </p:sp>
    </p:spTree>
    <p:extLst>
      <p:ext uri="{BB962C8B-B14F-4D97-AF65-F5344CB8AC3E}">
        <p14:creationId xmlns:p14="http://schemas.microsoft.com/office/powerpoint/2010/main" val="20075675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78594488-5D43-601A-1205-799E72E5D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19" y="780146"/>
            <a:ext cx="10452961" cy="5127494"/>
          </a:xfrm>
          <a:prstGeom prst="rect">
            <a:avLst/>
          </a:prstGeom>
        </p:spPr>
      </p:pic>
    </p:spTree>
    <p:extLst>
      <p:ext uri="{BB962C8B-B14F-4D97-AF65-F5344CB8AC3E}">
        <p14:creationId xmlns:p14="http://schemas.microsoft.com/office/powerpoint/2010/main" val="19802330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78594488-5D43-601A-1205-799E72E5D2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519" y="780146"/>
            <a:ext cx="10452961" cy="5127494"/>
          </a:xfrm>
          <a:prstGeom prst="rect">
            <a:avLst/>
          </a:prstGeom>
        </p:spPr>
      </p:pic>
      <p:sp>
        <p:nvSpPr>
          <p:cNvPr id="2" name="楕円 1">
            <a:extLst>
              <a:ext uri="{FF2B5EF4-FFF2-40B4-BE49-F238E27FC236}">
                <a16:creationId xmlns:a16="http://schemas.microsoft.com/office/drawing/2014/main" id="{CE33D0DA-DF3F-9CAF-7EED-F1E49E0E3FE8}"/>
              </a:ext>
            </a:extLst>
          </p:cNvPr>
          <p:cNvSpPr/>
          <p:nvPr/>
        </p:nvSpPr>
        <p:spPr>
          <a:xfrm>
            <a:off x="1356275" y="4976845"/>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4317CDB9-C3EB-4D07-3189-EF9F49B8A8BA}"/>
              </a:ext>
            </a:extLst>
          </p:cNvPr>
          <p:cNvSpPr txBox="1"/>
          <p:nvPr/>
        </p:nvSpPr>
        <p:spPr>
          <a:xfrm>
            <a:off x="8807521" y="2377529"/>
            <a:ext cx="2268021" cy="400110"/>
          </a:xfrm>
          <a:prstGeom prst="rect">
            <a:avLst/>
          </a:prstGeom>
          <a:noFill/>
        </p:spPr>
        <p:txBody>
          <a:bodyPr wrap="square">
            <a:spAutoFit/>
          </a:bodyPr>
          <a:lstStyle/>
          <a:p>
            <a:r>
              <a:rPr lang="ja-JP" altLang="en-US" sz="2000" b="1" dirty="0">
                <a:solidFill>
                  <a:srgbClr val="0070C0"/>
                </a:solidFill>
              </a:rPr>
              <a:t>⇒ システム監査</a:t>
            </a:r>
            <a:endParaRPr lang="ja-JP" altLang="en-US" sz="2400" b="1" dirty="0">
              <a:solidFill>
                <a:srgbClr val="FF0000"/>
              </a:solidFill>
            </a:endParaRPr>
          </a:p>
        </p:txBody>
      </p:sp>
      <p:sp>
        <p:nvSpPr>
          <p:cNvPr id="5" name="テキスト ボックス 4">
            <a:extLst>
              <a:ext uri="{FF2B5EF4-FFF2-40B4-BE49-F238E27FC236}">
                <a16:creationId xmlns:a16="http://schemas.microsoft.com/office/drawing/2014/main" id="{99201CCE-E2DA-709B-CBC7-BDBBA5AA815C}"/>
              </a:ext>
            </a:extLst>
          </p:cNvPr>
          <p:cNvSpPr txBox="1"/>
          <p:nvPr/>
        </p:nvSpPr>
        <p:spPr>
          <a:xfrm>
            <a:off x="4192712" y="3429000"/>
            <a:ext cx="3769760" cy="400110"/>
          </a:xfrm>
          <a:prstGeom prst="rect">
            <a:avLst/>
          </a:prstGeom>
          <a:noFill/>
        </p:spPr>
        <p:txBody>
          <a:bodyPr wrap="square">
            <a:spAutoFit/>
          </a:bodyPr>
          <a:lstStyle/>
          <a:p>
            <a:r>
              <a:rPr lang="ja-JP" altLang="en-US" sz="2000" b="1" dirty="0">
                <a:solidFill>
                  <a:srgbClr val="0070C0"/>
                </a:solidFill>
              </a:rPr>
              <a:t>⇒ セキュリティワイヤーなど</a:t>
            </a:r>
            <a:endParaRPr lang="ja-JP" altLang="en-US" sz="2400" b="1" dirty="0">
              <a:solidFill>
                <a:srgbClr val="FF0000"/>
              </a:solidFill>
            </a:endParaRPr>
          </a:p>
        </p:txBody>
      </p:sp>
      <p:sp>
        <p:nvSpPr>
          <p:cNvPr id="6" name="テキスト ボックス 5">
            <a:extLst>
              <a:ext uri="{FF2B5EF4-FFF2-40B4-BE49-F238E27FC236}">
                <a16:creationId xmlns:a16="http://schemas.microsoft.com/office/drawing/2014/main" id="{06D7A2C7-2F52-533A-BDD1-73B0CBB4896D}"/>
              </a:ext>
            </a:extLst>
          </p:cNvPr>
          <p:cNvSpPr txBox="1"/>
          <p:nvPr/>
        </p:nvSpPr>
        <p:spPr>
          <a:xfrm>
            <a:off x="8374294" y="4708050"/>
            <a:ext cx="2268021" cy="400110"/>
          </a:xfrm>
          <a:prstGeom prst="rect">
            <a:avLst/>
          </a:prstGeom>
          <a:noFill/>
        </p:spPr>
        <p:txBody>
          <a:bodyPr wrap="square">
            <a:spAutoFit/>
          </a:bodyPr>
          <a:lstStyle/>
          <a:p>
            <a:r>
              <a:rPr lang="ja-JP" altLang="en-US" sz="2000" b="1" dirty="0">
                <a:solidFill>
                  <a:srgbClr val="0070C0"/>
                </a:solidFill>
              </a:rPr>
              <a:t>⇒ </a:t>
            </a:r>
            <a:r>
              <a:rPr lang="en-US" altLang="ja-JP" sz="2000" b="1" dirty="0">
                <a:solidFill>
                  <a:srgbClr val="0070C0"/>
                </a:solidFill>
              </a:rPr>
              <a:t>IT</a:t>
            </a:r>
            <a:r>
              <a:rPr lang="ja-JP" altLang="en-US" sz="2000" b="1" dirty="0">
                <a:solidFill>
                  <a:srgbClr val="0070C0"/>
                </a:solidFill>
              </a:rPr>
              <a:t>ガバナンス</a:t>
            </a:r>
            <a:endParaRPr lang="ja-JP" altLang="en-US" sz="2400" b="1" dirty="0">
              <a:solidFill>
                <a:srgbClr val="FF0000"/>
              </a:solidFill>
            </a:endParaRPr>
          </a:p>
        </p:txBody>
      </p:sp>
    </p:spTree>
    <p:extLst>
      <p:ext uri="{BB962C8B-B14F-4D97-AF65-F5344CB8AC3E}">
        <p14:creationId xmlns:p14="http://schemas.microsoft.com/office/powerpoint/2010/main" val="315142304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AD60666A-6B5E-118C-6A69-94BEC2368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647" y="438105"/>
            <a:ext cx="9764706" cy="5776305"/>
          </a:xfrm>
          <a:prstGeom prst="rect">
            <a:avLst/>
          </a:prstGeom>
        </p:spPr>
      </p:pic>
    </p:spTree>
    <p:extLst>
      <p:ext uri="{BB962C8B-B14F-4D97-AF65-F5344CB8AC3E}">
        <p14:creationId xmlns:p14="http://schemas.microsoft.com/office/powerpoint/2010/main" val="15033302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ーブル&#10;&#10;AI によって生成されたコンテンツは間違っている可能性があります。">
            <a:extLst>
              <a:ext uri="{FF2B5EF4-FFF2-40B4-BE49-F238E27FC236}">
                <a16:creationId xmlns:a16="http://schemas.microsoft.com/office/drawing/2014/main" id="{AD60666A-6B5E-118C-6A69-94BEC23686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3647" y="438105"/>
            <a:ext cx="9764706" cy="5776305"/>
          </a:xfrm>
          <a:prstGeom prst="rect">
            <a:avLst/>
          </a:prstGeom>
        </p:spPr>
      </p:pic>
      <p:sp>
        <p:nvSpPr>
          <p:cNvPr id="2" name="楕円 1">
            <a:extLst>
              <a:ext uri="{FF2B5EF4-FFF2-40B4-BE49-F238E27FC236}">
                <a16:creationId xmlns:a16="http://schemas.microsoft.com/office/drawing/2014/main" id="{4EBFA59E-FD50-B1BF-16B7-452503A371C1}"/>
              </a:ext>
            </a:extLst>
          </p:cNvPr>
          <p:cNvSpPr/>
          <p:nvPr/>
        </p:nvSpPr>
        <p:spPr>
          <a:xfrm>
            <a:off x="1510387" y="4226832"/>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88577503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006D8A1-F5E4-FF20-9745-B49271422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35" y="644817"/>
            <a:ext cx="9916929" cy="5406661"/>
          </a:xfrm>
          <a:prstGeom prst="rect">
            <a:avLst/>
          </a:prstGeom>
        </p:spPr>
      </p:pic>
    </p:spTree>
    <p:extLst>
      <p:ext uri="{BB962C8B-B14F-4D97-AF65-F5344CB8AC3E}">
        <p14:creationId xmlns:p14="http://schemas.microsoft.com/office/powerpoint/2010/main" val="1668223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00061C04-32B6-A35A-6623-7CA21F11ACC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69" y="1732585"/>
            <a:ext cx="11042661" cy="2808593"/>
          </a:xfrm>
          <a:prstGeom prst="rect">
            <a:avLst/>
          </a:prstGeom>
        </p:spPr>
      </p:pic>
      <p:sp>
        <p:nvSpPr>
          <p:cNvPr id="2" name="楕円 1">
            <a:extLst>
              <a:ext uri="{FF2B5EF4-FFF2-40B4-BE49-F238E27FC236}">
                <a16:creationId xmlns:a16="http://schemas.microsoft.com/office/drawing/2014/main" id="{4E54D0FB-E499-8301-2223-E7D3E069DA39}"/>
              </a:ext>
            </a:extLst>
          </p:cNvPr>
          <p:cNvSpPr/>
          <p:nvPr/>
        </p:nvSpPr>
        <p:spPr>
          <a:xfrm>
            <a:off x="8695362" y="3972545"/>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40707853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A006D8A1-F5E4-FF20-9745-B49271422F5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7535" y="644817"/>
            <a:ext cx="9916929" cy="5406661"/>
          </a:xfrm>
          <a:prstGeom prst="rect">
            <a:avLst/>
          </a:prstGeom>
        </p:spPr>
      </p:pic>
      <p:sp>
        <p:nvSpPr>
          <p:cNvPr id="2" name="楕円 1">
            <a:extLst>
              <a:ext uri="{FF2B5EF4-FFF2-40B4-BE49-F238E27FC236}">
                <a16:creationId xmlns:a16="http://schemas.microsoft.com/office/drawing/2014/main" id="{FE28C4C4-9AB2-3A3A-9413-789FC5F25B5C}"/>
              </a:ext>
            </a:extLst>
          </p:cNvPr>
          <p:cNvSpPr/>
          <p:nvPr/>
        </p:nvSpPr>
        <p:spPr>
          <a:xfrm>
            <a:off x="1520661" y="3115201"/>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4E62CEAD-6950-737E-7073-DFFD2C2D43F4}"/>
              </a:ext>
            </a:extLst>
          </p:cNvPr>
          <p:cNvCxnSpPr>
            <a:cxnSpLocks/>
          </p:cNvCxnSpPr>
          <p:nvPr/>
        </p:nvCxnSpPr>
        <p:spPr>
          <a:xfrm>
            <a:off x="7210747" y="2565431"/>
            <a:ext cx="322779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AFEA7FF3-144C-64CE-03AC-95E2017EA0AE}"/>
              </a:ext>
            </a:extLst>
          </p:cNvPr>
          <p:cNvCxnSpPr>
            <a:cxnSpLocks/>
          </p:cNvCxnSpPr>
          <p:nvPr/>
        </p:nvCxnSpPr>
        <p:spPr>
          <a:xfrm>
            <a:off x="4397339" y="4579167"/>
            <a:ext cx="3729519"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F520E47A-28EF-1F7F-DBFB-36DB4895501A}"/>
              </a:ext>
            </a:extLst>
          </p:cNvPr>
          <p:cNvCxnSpPr>
            <a:cxnSpLocks/>
          </p:cNvCxnSpPr>
          <p:nvPr/>
        </p:nvCxnSpPr>
        <p:spPr>
          <a:xfrm>
            <a:off x="3664451" y="5625418"/>
            <a:ext cx="4390488"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62957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69D0592E-DF47-C4F7-89B2-DBC045DFB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90" y="834176"/>
            <a:ext cx="10965819" cy="3820018"/>
          </a:xfrm>
          <a:prstGeom prst="rect">
            <a:avLst/>
          </a:prstGeom>
        </p:spPr>
      </p:pic>
    </p:spTree>
    <p:extLst>
      <p:ext uri="{BB962C8B-B14F-4D97-AF65-F5344CB8AC3E}">
        <p14:creationId xmlns:p14="http://schemas.microsoft.com/office/powerpoint/2010/main" val="6158563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69D0592E-DF47-C4F7-89B2-DBC045DFB9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090" y="834176"/>
            <a:ext cx="10965819" cy="3820018"/>
          </a:xfrm>
          <a:prstGeom prst="rect">
            <a:avLst/>
          </a:prstGeom>
        </p:spPr>
      </p:pic>
      <p:sp>
        <p:nvSpPr>
          <p:cNvPr id="4" name="楕円 3">
            <a:extLst>
              <a:ext uri="{FF2B5EF4-FFF2-40B4-BE49-F238E27FC236}">
                <a16:creationId xmlns:a16="http://schemas.microsoft.com/office/drawing/2014/main" id="{3B95C8CF-AD35-0F65-EDF4-9D79423DC6A7}"/>
              </a:ext>
            </a:extLst>
          </p:cNvPr>
          <p:cNvSpPr/>
          <p:nvPr/>
        </p:nvSpPr>
        <p:spPr>
          <a:xfrm>
            <a:off x="8805038" y="4157481"/>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5" name="直線コネクタ 4">
            <a:extLst>
              <a:ext uri="{FF2B5EF4-FFF2-40B4-BE49-F238E27FC236}">
                <a16:creationId xmlns:a16="http://schemas.microsoft.com/office/drawing/2014/main" id="{22E0397E-2D30-0049-1E25-A356DFF0704F}"/>
              </a:ext>
            </a:extLst>
          </p:cNvPr>
          <p:cNvCxnSpPr>
            <a:cxnSpLocks/>
          </p:cNvCxnSpPr>
          <p:nvPr/>
        </p:nvCxnSpPr>
        <p:spPr>
          <a:xfrm>
            <a:off x="1561671" y="3490108"/>
            <a:ext cx="2845942"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7" name="直線コネクタ 6">
            <a:extLst>
              <a:ext uri="{FF2B5EF4-FFF2-40B4-BE49-F238E27FC236}">
                <a16:creationId xmlns:a16="http://schemas.microsoft.com/office/drawing/2014/main" id="{8213247C-0343-5142-8072-05195351F98D}"/>
              </a:ext>
            </a:extLst>
          </p:cNvPr>
          <p:cNvCxnSpPr>
            <a:cxnSpLocks/>
          </p:cNvCxnSpPr>
          <p:nvPr/>
        </p:nvCxnSpPr>
        <p:spPr>
          <a:xfrm>
            <a:off x="6524090" y="3497275"/>
            <a:ext cx="396582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0" name="テキスト ボックス 9">
            <a:extLst>
              <a:ext uri="{FF2B5EF4-FFF2-40B4-BE49-F238E27FC236}">
                <a16:creationId xmlns:a16="http://schemas.microsoft.com/office/drawing/2014/main" id="{5D1F2044-F0C1-5411-38AA-7C5D6CCDB4C6}"/>
              </a:ext>
            </a:extLst>
          </p:cNvPr>
          <p:cNvSpPr txBox="1"/>
          <p:nvPr/>
        </p:nvSpPr>
        <p:spPr>
          <a:xfrm>
            <a:off x="1212349" y="4827272"/>
            <a:ext cx="9534419" cy="923330"/>
          </a:xfrm>
          <a:prstGeom prst="rect">
            <a:avLst/>
          </a:prstGeom>
          <a:noFill/>
        </p:spPr>
        <p:txBody>
          <a:bodyPr wrap="square">
            <a:spAutoFit/>
          </a:bodyPr>
          <a:lstStyle/>
          <a:p>
            <a:r>
              <a:rPr lang="ja-JP" altLang="en-US" b="1" dirty="0">
                <a:solidFill>
                  <a:srgbClr val="0070C0"/>
                </a:solidFill>
              </a:rPr>
              <a:t>プレシデンスダイアグラム法：</a:t>
            </a:r>
            <a:r>
              <a:rPr lang="ja-JP" altLang="en-US" b="1" dirty="0"/>
              <a:t>プロジェクトのタスクや作業の依存関係を視覚的に表現する図法のこと。タスクをノード（四角）で表し、タスク間の依存関係を矢印で結ぶことで、プロジェクトの進捗やスケジュールを可視化することができる。</a:t>
            </a:r>
          </a:p>
        </p:txBody>
      </p:sp>
    </p:spTree>
    <p:extLst>
      <p:ext uri="{BB962C8B-B14F-4D97-AF65-F5344CB8AC3E}">
        <p14:creationId xmlns:p14="http://schemas.microsoft.com/office/powerpoint/2010/main" val="30862433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7DD1C390-6FBF-D599-24FD-DAFF978D4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71" y="1700734"/>
            <a:ext cx="10954317" cy="2677038"/>
          </a:xfrm>
          <a:prstGeom prst="rect">
            <a:avLst/>
          </a:prstGeom>
        </p:spPr>
      </p:pic>
    </p:spTree>
    <p:extLst>
      <p:ext uri="{BB962C8B-B14F-4D97-AF65-F5344CB8AC3E}">
        <p14:creationId xmlns:p14="http://schemas.microsoft.com/office/powerpoint/2010/main" val="24485958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7DD1C390-6FBF-D599-24FD-DAFF978D4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8771" y="1700734"/>
            <a:ext cx="10954317" cy="2677038"/>
          </a:xfrm>
          <a:prstGeom prst="rect">
            <a:avLst/>
          </a:prstGeom>
        </p:spPr>
      </p:pic>
      <p:sp>
        <p:nvSpPr>
          <p:cNvPr id="2" name="楕円 1">
            <a:extLst>
              <a:ext uri="{FF2B5EF4-FFF2-40B4-BE49-F238E27FC236}">
                <a16:creationId xmlns:a16="http://schemas.microsoft.com/office/drawing/2014/main" id="{6D2A9DC6-EFE5-9192-4869-5044BAEE2564}"/>
              </a:ext>
            </a:extLst>
          </p:cNvPr>
          <p:cNvSpPr/>
          <p:nvPr/>
        </p:nvSpPr>
        <p:spPr>
          <a:xfrm>
            <a:off x="1243258" y="330472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41965685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4B6F8CC4-1A91-93F1-B28E-2A822BB26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659" y="610342"/>
            <a:ext cx="10202681" cy="5637316"/>
          </a:xfrm>
          <a:prstGeom prst="rect">
            <a:avLst/>
          </a:prstGeom>
        </p:spPr>
      </p:pic>
    </p:spTree>
    <p:extLst>
      <p:ext uri="{BB962C8B-B14F-4D97-AF65-F5344CB8AC3E}">
        <p14:creationId xmlns:p14="http://schemas.microsoft.com/office/powerpoint/2010/main" val="236362498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4B6F8CC4-1A91-93F1-B28E-2A822BB26C2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4659" y="610342"/>
            <a:ext cx="10202681" cy="5637316"/>
          </a:xfrm>
          <a:prstGeom prst="rect">
            <a:avLst/>
          </a:prstGeom>
        </p:spPr>
      </p:pic>
      <p:sp>
        <p:nvSpPr>
          <p:cNvPr id="2" name="楕円 1">
            <a:extLst>
              <a:ext uri="{FF2B5EF4-FFF2-40B4-BE49-F238E27FC236}">
                <a16:creationId xmlns:a16="http://schemas.microsoft.com/office/drawing/2014/main" id="{08DEA564-390E-95CD-E4E4-7ABEBF87D4CC}"/>
              </a:ext>
            </a:extLst>
          </p:cNvPr>
          <p:cNvSpPr/>
          <p:nvPr/>
        </p:nvSpPr>
        <p:spPr>
          <a:xfrm>
            <a:off x="1387096" y="2164294"/>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4" name="直線コネクタ 3">
            <a:extLst>
              <a:ext uri="{FF2B5EF4-FFF2-40B4-BE49-F238E27FC236}">
                <a16:creationId xmlns:a16="http://schemas.microsoft.com/office/drawing/2014/main" id="{3C339D67-A675-6739-9FBA-A42BB379C8E1}"/>
              </a:ext>
            </a:extLst>
          </p:cNvPr>
          <p:cNvCxnSpPr>
            <a:cxnSpLocks/>
          </p:cNvCxnSpPr>
          <p:nvPr/>
        </p:nvCxnSpPr>
        <p:spPr>
          <a:xfrm>
            <a:off x="10459092" y="1052026"/>
            <a:ext cx="58562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直線コネクタ 5">
            <a:extLst>
              <a:ext uri="{FF2B5EF4-FFF2-40B4-BE49-F238E27FC236}">
                <a16:creationId xmlns:a16="http://schemas.microsoft.com/office/drawing/2014/main" id="{CB93225B-7E0B-020C-5DEB-F5C5FDC32721}"/>
              </a:ext>
            </a:extLst>
          </p:cNvPr>
          <p:cNvCxnSpPr>
            <a:cxnSpLocks/>
          </p:cNvCxnSpPr>
          <p:nvPr/>
        </p:nvCxnSpPr>
        <p:spPr>
          <a:xfrm>
            <a:off x="1514383" y="1522924"/>
            <a:ext cx="369124"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5607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AECC8AD7-E7A1-E12B-CD64-DFB0B6E4B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047" y="1480741"/>
            <a:ext cx="10591906" cy="3265921"/>
          </a:xfrm>
          <a:prstGeom prst="rect">
            <a:avLst/>
          </a:prstGeom>
        </p:spPr>
      </p:pic>
    </p:spTree>
    <p:extLst>
      <p:ext uri="{BB962C8B-B14F-4D97-AF65-F5344CB8AC3E}">
        <p14:creationId xmlns:p14="http://schemas.microsoft.com/office/powerpoint/2010/main" val="22663943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AECC8AD7-E7A1-E12B-CD64-DFB0B6E4BE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0047" y="1480741"/>
            <a:ext cx="10591906" cy="3265921"/>
          </a:xfrm>
          <a:prstGeom prst="rect">
            <a:avLst/>
          </a:prstGeom>
        </p:spPr>
      </p:pic>
      <p:sp>
        <p:nvSpPr>
          <p:cNvPr id="2" name="楕円 1">
            <a:extLst>
              <a:ext uri="{FF2B5EF4-FFF2-40B4-BE49-F238E27FC236}">
                <a16:creationId xmlns:a16="http://schemas.microsoft.com/office/drawing/2014/main" id="{62493BF1-3DFF-1D33-65CB-186F3A8CFF41}"/>
              </a:ext>
            </a:extLst>
          </p:cNvPr>
          <p:cNvSpPr/>
          <p:nvPr/>
        </p:nvSpPr>
        <p:spPr>
          <a:xfrm>
            <a:off x="6205675" y="4147207"/>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4" name="テキスト ボックス 3">
            <a:extLst>
              <a:ext uri="{FF2B5EF4-FFF2-40B4-BE49-F238E27FC236}">
                <a16:creationId xmlns:a16="http://schemas.microsoft.com/office/drawing/2014/main" id="{8F08D3D8-CC4D-1EAB-3F5E-D426759F0F6D}"/>
              </a:ext>
            </a:extLst>
          </p:cNvPr>
          <p:cNvSpPr txBox="1"/>
          <p:nvPr/>
        </p:nvSpPr>
        <p:spPr>
          <a:xfrm>
            <a:off x="6339237" y="4685018"/>
            <a:ext cx="3821903" cy="400110"/>
          </a:xfrm>
          <a:prstGeom prst="rect">
            <a:avLst/>
          </a:prstGeom>
          <a:noFill/>
        </p:spPr>
        <p:txBody>
          <a:bodyPr wrap="square">
            <a:spAutoFit/>
          </a:bodyPr>
          <a:lstStyle/>
          <a:p>
            <a:r>
              <a:rPr lang="ja-JP" altLang="en-US" sz="2000" b="1" dirty="0">
                <a:solidFill>
                  <a:srgbClr val="0070C0"/>
                </a:solidFill>
              </a:rPr>
              <a:t>⇒ プロトタイプ（試作品）</a:t>
            </a:r>
            <a:endParaRPr lang="ja-JP" altLang="en-US" sz="2400" b="1" dirty="0">
              <a:solidFill>
                <a:srgbClr val="FF0000"/>
              </a:solidFill>
            </a:endParaRPr>
          </a:p>
        </p:txBody>
      </p:sp>
    </p:spTree>
    <p:extLst>
      <p:ext uri="{BB962C8B-B14F-4D97-AF65-F5344CB8AC3E}">
        <p14:creationId xmlns:p14="http://schemas.microsoft.com/office/powerpoint/2010/main" val="308782762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テキスト&#10;&#10;AI によって生成されたコンテンツは間違っている可能性があります。">
            <a:extLst>
              <a:ext uri="{FF2B5EF4-FFF2-40B4-BE49-F238E27FC236}">
                <a16:creationId xmlns:a16="http://schemas.microsoft.com/office/drawing/2014/main" id="{74651328-BC83-BC95-D644-627ACBECA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54" y="671352"/>
            <a:ext cx="7869438" cy="5028945"/>
          </a:xfrm>
          <a:prstGeom prst="rect">
            <a:avLst/>
          </a:prstGeom>
        </p:spPr>
      </p:pic>
      <p:pic>
        <p:nvPicPr>
          <p:cNvPr id="9" name="図 8" descr="テーブル&#10;&#10;AI によって生成されたコンテンツは間違っている可能性があります。">
            <a:extLst>
              <a:ext uri="{FF2B5EF4-FFF2-40B4-BE49-F238E27FC236}">
                <a16:creationId xmlns:a16="http://schemas.microsoft.com/office/drawing/2014/main" id="{5D45E8D1-C911-3840-5D22-D59031160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530" y="3728375"/>
            <a:ext cx="3624954" cy="2232243"/>
          </a:xfrm>
          <a:prstGeom prst="rect">
            <a:avLst/>
          </a:prstGeom>
        </p:spPr>
      </p:pic>
    </p:spTree>
    <p:extLst>
      <p:ext uri="{BB962C8B-B14F-4D97-AF65-F5344CB8AC3E}">
        <p14:creationId xmlns:p14="http://schemas.microsoft.com/office/powerpoint/2010/main" val="4144604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9717D83C-E56B-FFD4-9FC2-66E4EA972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8498" y="660903"/>
            <a:ext cx="10615004" cy="5390576"/>
          </a:xfrm>
          <a:prstGeom prst="rect">
            <a:avLst/>
          </a:prstGeom>
        </p:spPr>
      </p:pic>
    </p:spTree>
    <p:extLst>
      <p:ext uri="{BB962C8B-B14F-4D97-AF65-F5344CB8AC3E}">
        <p14:creationId xmlns:p14="http://schemas.microsoft.com/office/powerpoint/2010/main" val="150301559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6" descr="テキスト&#10;&#10;AI によって生成されたコンテンツは間違っている可能性があります。">
            <a:extLst>
              <a:ext uri="{FF2B5EF4-FFF2-40B4-BE49-F238E27FC236}">
                <a16:creationId xmlns:a16="http://schemas.microsoft.com/office/drawing/2014/main" id="{74651328-BC83-BC95-D644-627ACBECAFF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854" y="671352"/>
            <a:ext cx="7869438" cy="5028945"/>
          </a:xfrm>
          <a:prstGeom prst="rect">
            <a:avLst/>
          </a:prstGeom>
        </p:spPr>
      </p:pic>
      <p:pic>
        <p:nvPicPr>
          <p:cNvPr id="9" name="図 8" descr="テーブル&#10;&#10;AI によって生成されたコンテンツは間違っている可能性があります。">
            <a:extLst>
              <a:ext uri="{FF2B5EF4-FFF2-40B4-BE49-F238E27FC236}">
                <a16:creationId xmlns:a16="http://schemas.microsoft.com/office/drawing/2014/main" id="{5D45E8D1-C911-3840-5D22-D590311605C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8530" y="3728375"/>
            <a:ext cx="3624954" cy="2232243"/>
          </a:xfrm>
          <a:prstGeom prst="rect">
            <a:avLst/>
          </a:prstGeom>
        </p:spPr>
      </p:pic>
      <p:sp>
        <p:nvSpPr>
          <p:cNvPr id="2" name="楕円 1">
            <a:extLst>
              <a:ext uri="{FF2B5EF4-FFF2-40B4-BE49-F238E27FC236}">
                <a16:creationId xmlns:a16="http://schemas.microsoft.com/office/drawing/2014/main" id="{A548581A-1AA6-50D6-54ED-2A8DD25A3506}"/>
              </a:ext>
            </a:extLst>
          </p:cNvPr>
          <p:cNvSpPr/>
          <p:nvPr/>
        </p:nvSpPr>
        <p:spPr>
          <a:xfrm>
            <a:off x="8350723" y="4496529"/>
            <a:ext cx="361762" cy="363148"/>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
        <p:nvSpPr>
          <p:cNvPr id="12" name="テキスト ボックス 11">
            <a:extLst>
              <a:ext uri="{FF2B5EF4-FFF2-40B4-BE49-F238E27FC236}">
                <a16:creationId xmlns:a16="http://schemas.microsoft.com/office/drawing/2014/main" id="{86B141F2-6860-B061-28CE-37CF4B0FA240}"/>
              </a:ext>
            </a:extLst>
          </p:cNvPr>
          <p:cNvSpPr txBox="1"/>
          <p:nvPr/>
        </p:nvSpPr>
        <p:spPr>
          <a:xfrm>
            <a:off x="2856296" y="4506030"/>
            <a:ext cx="3112988" cy="400110"/>
          </a:xfrm>
          <a:prstGeom prst="rect">
            <a:avLst/>
          </a:prstGeom>
          <a:noFill/>
        </p:spPr>
        <p:txBody>
          <a:bodyPr wrap="square">
            <a:spAutoFit/>
          </a:bodyPr>
          <a:lstStyle/>
          <a:p>
            <a:r>
              <a:rPr lang="en-US" altLang="ja-JP" sz="2000" b="1" dirty="0">
                <a:solidFill>
                  <a:srgbClr val="0070C0"/>
                </a:solidFill>
              </a:rPr>
              <a:t>(40/50)×100=</a:t>
            </a:r>
            <a:r>
              <a:rPr lang="en-US" altLang="ja-JP" sz="2000" b="1" dirty="0">
                <a:solidFill>
                  <a:srgbClr val="FF0000"/>
                </a:solidFill>
              </a:rPr>
              <a:t>80(%)</a:t>
            </a:r>
            <a:endParaRPr lang="ja-JP" altLang="en-US" sz="2400" b="1" dirty="0">
              <a:solidFill>
                <a:srgbClr val="FF0000"/>
              </a:solidFill>
            </a:endParaRPr>
          </a:p>
        </p:txBody>
      </p:sp>
      <p:sp>
        <p:nvSpPr>
          <p:cNvPr id="13" name="テキスト ボックス 12">
            <a:extLst>
              <a:ext uri="{FF2B5EF4-FFF2-40B4-BE49-F238E27FC236}">
                <a16:creationId xmlns:a16="http://schemas.microsoft.com/office/drawing/2014/main" id="{11C035AF-18F8-E169-892E-574356B776DE}"/>
              </a:ext>
            </a:extLst>
          </p:cNvPr>
          <p:cNvSpPr txBox="1"/>
          <p:nvPr/>
        </p:nvSpPr>
        <p:spPr>
          <a:xfrm>
            <a:off x="2933393" y="5740013"/>
            <a:ext cx="3981116" cy="400110"/>
          </a:xfrm>
          <a:prstGeom prst="rect">
            <a:avLst/>
          </a:prstGeom>
          <a:noFill/>
        </p:spPr>
        <p:txBody>
          <a:bodyPr wrap="square">
            <a:spAutoFit/>
          </a:bodyPr>
          <a:lstStyle/>
          <a:p>
            <a:r>
              <a:rPr lang="en-US" altLang="ja-JP" sz="2000" b="1" dirty="0">
                <a:solidFill>
                  <a:srgbClr val="0070C0"/>
                </a:solidFill>
              </a:rPr>
              <a:t>(1,000/800)×100=</a:t>
            </a:r>
            <a:r>
              <a:rPr lang="en-US" altLang="ja-JP" sz="2000" b="1" dirty="0">
                <a:solidFill>
                  <a:srgbClr val="FF0000"/>
                </a:solidFill>
              </a:rPr>
              <a:t>125(%)</a:t>
            </a:r>
            <a:endParaRPr lang="ja-JP" altLang="en-US" sz="2400" b="1" dirty="0">
              <a:solidFill>
                <a:srgbClr val="FF0000"/>
              </a:solidFill>
            </a:endParaRPr>
          </a:p>
        </p:txBody>
      </p:sp>
    </p:spTree>
    <p:extLst>
      <p:ext uri="{BB962C8B-B14F-4D97-AF65-F5344CB8AC3E}">
        <p14:creationId xmlns:p14="http://schemas.microsoft.com/office/powerpoint/2010/main" val="25568036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A883EEC-BBC8-D0F8-C53F-4F3AAB28E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10" y="1831825"/>
            <a:ext cx="10858379" cy="2812094"/>
          </a:xfrm>
          <a:prstGeom prst="rect">
            <a:avLst/>
          </a:prstGeom>
        </p:spPr>
      </p:pic>
    </p:spTree>
    <p:extLst>
      <p:ext uri="{BB962C8B-B14F-4D97-AF65-F5344CB8AC3E}">
        <p14:creationId xmlns:p14="http://schemas.microsoft.com/office/powerpoint/2010/main" val="5305427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8A883EEC-BBC8-D0F8-C53F-4F3AAB28E1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6810" y="1831825"/>
            <a:ext cx="10858379" cy="2812094"/>
          </a:xfrm>
          <a:prstGeom prst="rect">
            <a:avLst/>
          </a:prstGeom>
        </p:spPr>
      </p:pic>
      <p:sp>
        <p:nvSpPr>
          <p:cNvPr id="2" name="楕円 1">
            <a:extLst>
              <a:ext uri="{FF2B5EF4-FFF2-40B4-BE49-F238E27FC236}">
                <a16:creationId xmlns:a16="http://schemas.microsoft.com/office/drawing/2014/main" id="{D36C15DE-E186-133E-8984-3173FF0A2622}"/>
              </a:ext>
            </a:extLst>
          </p:cNvPr>
          <p:cNvSpPr/>
          <p:nvPr/>
        </p:nvSpPr>
        <p:spPr>
          <a:xfrm>
            <a:off x="6267320" y="3470096"/>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42632002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4D4CDAE7-7CAC-7883-B9A3-4C7435763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33" y="1210725"/>
            <a:ext cx="10842734" cy="4285949"/>
          </a:xfrm>
          <a:prstGeom prst="rect">
            <a:avLst/>
          </a:prstGeom>
        </p:spPr>
      </p:pic>
    </p:spTree>
    <p:extLst>
      <p:ext uri="{BB962C8B-B14F-4D97-AF65-F5344CB8AC3E}">
        <p14:creationId xmlns:p14="http://schemas.microsoft.com/office/powerpoint/2010/main" val="88468712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4D4CDAE7-7CAC-7883-B9A3-4C74357632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633" y="1210725"/>
            <a:ext cx="10842734" cy="4285949"/>
          </a:xfrm>
          <a:prstGeom prst="rect">
            <a:avLst/>
          </a:prstGeom>
        </p:spPr>
      </p:pic>
      <p:sp>
        <p:nvSpPr>
          <p:cNvPr id="2" name="楕円 1">
            <a:extLst>
              <a:ext uri="{FF2B5EF4-FFF2-40B4-BE49-F238E27FC236}">
                <a16:creationId xmlns:a16="http://schemas.microsoft.com/office/drawing/2014/main" id="{05AE4B24-8B7F-9FA0-0FFC-3625CC92B9CD}"/>
              </a:ext>
            </a:extLst>
          </p:cNvPr>
          <p:cNvSpPr/>
          <p:nvPr/>
        </p:nvSpPr>
        <p:spPr>
          <a:xfrm>
            <a:off x="1119967" y="4999961"/>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294278152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49514C80-82FC-03C1-B66E-F3B00195F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26" y="1205582"/>
            <a:ext cx="10761747" cy="4446835"/>
          </a:xfrm>
          <a:prstGeom prst="rect">
            <a:avLst/>
          </a:prstGeom>
        </p:spPr>
      </p:pic>
    </p:spTree>
    <p:extLst>
      <p:ext uri="{BB962C8B-B14F-4D97-AF65-F5344CB8AC3E}">
        <p14:creationId xmlns:p14="http://schemas.microsoft.com/office/powerpoint/2010/main" val="17818250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49514C80-82FC-03C1-B66E-F3B00195FB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126" y="527488"/>
            <a:ext cx="10761747" cy="4446835"/>
          </a:xfrm>
          <a:prstGeom prst="rect">
            <a:avLst/>
          </a:prstGeom>
        </p:spPr>
      </p:pic>
      <p:sp>
        <p:nvSpPr>
          <p:cNvPr id="4" name="テキスト ボックス 3">
            <a:extLst>
              <a:ext uri="{FF2B5EF4-FFF2-40B4-BE49-F238E27FC236}">
                <a16:creationId xmlns:a16="http://schemas.microsoft.com/office/drawing/2014/main" id="{9ACA4276-C328-00AA-0815-DE8C62C524A7}"/>
              </a:ext>
            </a:extLst>
          </p:cNvPr>
          <p:cNvSpPr txBox="1"/>
          <p:nvPr/>
        </p:nvSpPr>
        <p:spPr>
          <a:xfrm>
            <a:off x="1507731" y="4974323"/>
            <a:ext cx="9547261" cy="1200329"/>
          </a:xfrm>
          <a:prstGeom prst="rect">
            <a:avLst/>
          </a:prstGeom>
          <a:noFill/>
        </p:spPr>
        <p:txBody>
          <a:bodyPr wrap="square">
            <a:spAutoFit/>
          </a:bodyPr>
          <a:lstStyle/>
          <a:p>
            <a:r>
              <a:rPr lang="ja-JP" altLang="en-US" b="1" dirty="0">
                <a:solidFill>
                  <a:srgbClr val="0070C0"/>
                </a:solidFill>
              </a:rPr>
              <a:t>プロジェクトスコープ</a:t>
            </a:r>
            <a:r>
              <a:rPr lang="ja-JP" altLang="en-US" b="1" dirty="0"/>
              <a:t>：プロジェクトで何をするかを明確にする、プロジェクトの範囲を定義するもの。</a:t>
            </a:r>
            <a:r>
              <a:rPr lang="ja-JP" altLang="en-US" b="1" dirty="0">
                <a:solidFill>
                  <a:srgbClr val="0070C0"/>
                </a:solidFill>
              </a:rPr>
              <a:t>プロジェクトの目標、成果物、機能、要件</a:t>
            </a:r>
            <a:r>
              <a:rPr lang="ja-JP" altLang="en-US" b="1" dirty="0"/>
              <a:t>などを明確に定義し、プロジェクトの範囲を限定することで、必要なリソースの割り当てや、プロジェクトの進捗管理を効率的に行うことができる。</a:t>
            </a:r>
          </a:p>
        </p:txBody>
      </p:sp>
      <p:sp>
        <p:nvSpPr>
          <p:cNvPr id="5" name="楕円 4">
            <a:extLst>
              <a:ext uri="{FF2B5EF4-FFF2-40B4-BE49-F238E27FC236}">
                <a16:creationId xmlns:a16="http://schemas.microsoft.com/office/drawing/2014/main" id="{581E0851-2734-C1C0-AAAC-9AC2C303FE3B}"/>
              </a:ext>
            </a:extLst>
          </p:cNvPr>
          <p:cNvSpPr/>
          <p:nvPr/>
        </p:nvSpPr>
        <p:spPr>
          <a:xfrm>
            <a:off x="1171338" y="4280770"/>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cxnSp>
        <p:nvCxnSpPr>
          <p:cNvPr id="6" name="直線コネクタ 5">
            <a:extLst>
              <a:ext uri="{FF2B5EF4-FFF2-40B4-BE49-F238E27FC236}">
                <a16:creationId xmlns:a16="http://schemas.microsoft.com/office/drawing/2014/main" id="{F2A13AE4-589A-C204-B378-C770C10CE0D7}"/>
              </a:ext>
            </a:extLst>
          </p:cNvPr>
          <p:cNvCxnSpPr>
            <a:cxnSpLocks/>
          </p:cNvCxnSpPr>
          <p:nvPr/>
        </p:nvCxnSpPr>
        <p:spPr>
          <a:xfrm>
            <a:off x="5075433" y="3692484"/>
            <a:ext cx="2363057"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8" name="直線コネクタ 7">
            <a:extLst>
              <a:ext uri="{FF2B5EF4-FFF2-40B4-BE49-F238E27FC236}">
                <a16:creationId xmlns:a16="http://schemas.microsoft.com/office/drawing/2014/main" id="{401D82B8-045F-BE25-EBC5-C321668BBEA7}"/>
              </a:ext>
            </a:extLst>
          </p:cNvPr>
          <p:cNvCxnSpPr>
            <a:cxnSpLocks/>
          </p:cNvCxnSpPr>
          <p:nvPr/>
        </p:nvCxnSpPr>
        <p:spPr>
          <a:xfrm>
            <a:off x="4914471" y="3125693"/>
            <a:ext cx="3715821" cy="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293375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C1EE29D2-5D5F-FBA3-1531-7F35272DB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004" y="714961"/>
            <a:ext cx="10217992" cy="5181498"/>
          </a:xfrm>
          <a:prstGeom prst="rect">
            <a:avLst/>
          </a:prstGeom>
        </p:spPr>
      </p:pic>
    </p:spTree>
    <p:extLst>
      <p:ext uri="{BB962C8B-B14F-4D97-AF65-F5344CB8AC3E}">
        <p14:creationId xmlns:p14="http://schemas.microsoft.com/office/powerpoint/2010/main" val="161962422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 手紙&#10;&#10;AI によって生成されたコンテンツは間違っている可能性があります。">
            <a:extLst>
              <a:ext uri="{FF2B5EF4-FFF2-40B4-BE49-F238E27FC236}">
                <a16:creationId xmlns:a16="http://schemas.microsoft.com/office/drawing/2014/main" id="{C1EE29D2-5D5F-FBA3-1531-7F35272DB3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7004" y="714961"/>
            <a:ext cx="10217992" cy="5181498"/>
          </a:xfrm>
          <a:prstGeom prst="rect">
            <a:avLst/>
          </a:prstGeom>
        </p:spPr>
      </p:pic>
      <p:sp>
        <p:nvSpPr>
          <p:cNvPr id="2" name="楕円 1">
            <a:extLst>
              <a:ext uri="{FF2B5EF4-FFF2-40B4-BE49-F238E27FC236}">
                <a16:creationId xmlns:a16="http://schemas.microsoft.com/office/drawing/2014/main" id="{A9AE09D6-8C1B-78AE-4EF9-ADC04F8CBDD8}"/>
              </a:ext>
            </a:extLst>
          </p:cNvPr>
          <p:cNvSpPr/>
          <p:nvPr/>
        </p:nvSpPr>
        <p:spPr>
          <a:xfrm>
            <a:off x="1376821" y="4845848"/>
            <a:ext cx="486137" cy="465891"/>
          </a:xfrm>
          <a:prstGeom prst="ellipse">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spTree>
    <p:extLst>
      <p:ext uri="{BB962C8B-B14F-4D97-AF65-F5344CB8AC3E}">
        <p14:creationId xmlns:p14="http://schemas.microsoft.com/office/powerpoint/2010/main" val="186237987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図 2" descr="テキスト&#10;&#10;AI によって生成されたコンテンツは間違っている可能性があります。">
            <a:extLst>
              <a:ext uri="{FF2B5EF4-FFF2-40B4-BE49-F238E27FC236}">
                <a16:creationId xmlns:a16="http://schemas.microsoft.com/office/drawing/2014/main" id="{DDA68013-24EB-3B6F-4460-31AEAEA99DB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4465" y="1278116"/>
            <a:ext cx="10583070" cy="3663753"/>
          </a:xfrm>
          <a:prstGeom prst="rect">
            <a:avLst/>
          </a:prstGeom>
        </p:spPr>
      </p:pic>
    </p:spTree>
    <p:extLst>
      <p:ext uri="{BB962C8B-B14F-4D97-AF65-F5344CB8AC3E}">
        <p14:creationId xmlns:p14="http://schemas.microsoft.com/office/powerpoint/2010/main" val="75301177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1679</TotalTime>
  <Words>1079</Words>
  <Application>Microsoft Office PowerPoint</Application>
  <PresentationFormat>ワイド画面</PresentationFormat>
  <Paragraphs>125</Paragraphs>
  <Slides>200</Slides>
  <Notes>0</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200</vt:i4>
      </vt:variant>
    </vt:vector>
  </HeadingPairs>
  <TitlesOfParts>
    <vt:vector size="204" baseType="lpstr">
      <vt:lpstr>游ゴシック</vt:lpstr>
      <vt:lpstr>游ゴシック Light</vt:lpstr>
      <vt:lpstr>Arial</vt:lpstr>
      <vt:lpstr>Office テーマ</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Company>旭化成グループ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矢野　雅也(Yano, Masaya)</dc:creator>
  <cp:lastModifiedBy>矢野　雅也(Yano, Masaya)</cp:lastModifiedBy>
  <cp:revision>375</cp:revision>
  <dcterms:created xsi:type="dcterms:W3CDTF">2024-05-12T23:26:19Z</dcterms:created>
  <dcterms:modified xsi:type="dcterms:W3CDTF">2025-05-26T07:47:20Z</dcterms:modified>
</cp:coreProperties>
</file>